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  <p:sldMasterId id="2147483680" r:id="rId6"/>
  </p:sldMasterIdLst>
  <p:notesMasterIdLst>
    <p:notesMasterId r:id="rId46"/>
  </p:notesMasterIdLst>
  <p:sldIdLst>
    <p:sldId id="321" r:id="rId7"/>
    <p:sldId id="273" r:id="rId8"/>
    <p:sldId id="274" r:id="rId9"/>
    <p:sldId id="277" r:id="rId10"/>
    <p:sldId id="279" r:id="rId11"/>
    <p:sldId id="275" r:id="rId12"/>
    <p:sldId id="276" r:id="rId13"/>
    <p:sldId id="278" r:id="rId14"/>
    <p:sldId id="280" r:id="rId15"/>
    <p:sldId id="312" r:id="rId16"/>
    <p:sldId id="285" r:id="rId17"/>
    <p:sldId id="287" r:id="rId18"/>
    <p:sldId id="288" r:id="rId19"/>
    <p:sldId id="311" r:id="rId20"/>
    <p:sldId id="289" r:id="rId21"/>
    <p:sldId id="290" r:id="rId22"/>
    <p:sldId id="291" r:id="rId23"/>
    <p:sldId id="292" r:id="rId24"/>
    <p:sldId id="296" r:id="rId25"/>
    <p:sldId id="293" r:id="rId26"/>
    <p:sldId id="297" r:id="rId27"/>
    <p:sldId id="314" r:id="rId28"/>
    <p:sldId id="303" r:id="rId29"/>
    <p:sldId id="304" r:id="rId30"/>
    <p:sldId id="284" r:id="rId31"/>
    <p:sldId id="307" r:id="rId32"/>
    <p:sldId id="316" r:id="rId33"/>
    <p:sldId id="317" r:id="rId34"/>
    <p:sldId id="308" r:id="rId35"/>
    <p:sldId id="318" r:id="rId36"/>
    <p:sldId id="310" r:id="rId37"/>
    <p:sldId id="319" r:id="rId38"/>
    <p:sldId id="302" r:id="rId39"/>
    <p:sldId id="298" r:id="rId40"/>
    <p:sldId id="315" r:id="rId41"/>
    <p:sldId id="313" r:id="rId42"/>
    <p:sldId id="294" r:id="rId43"/>
    <p:sldId id="320" r:id="rId44"/>
    <p:sldId id="295" r:id="rId45"/>
  </p:sldIdLst>
  <p:sldSz cx="9144000" cy="6858000" type="screen4x3"/>
  <p:notesSz cx="6799263" cy="992981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a Hoffström" initials="K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40C7B-17EE-43CE-9F5E-A8BCCB80D025}" v="155" dt="2020-08-25T13:59:35.542"/>
    <p1510:client id="{05EA8548-2BC0-4061-970A-063A07772B26}" v="2418" dt="2020-08-17T07:59:50.905"/>
    <p1510:client id="{0718FA0E-001E-4633-9A65-9103634C0D5D}" v="207" dt="2020-08-20T11:10:35.024"/>
    <p1510:client id="{0EE1066E-C347-4BA5-A965-EE5894A83590}" v="46" dt="2021-01-11T12:18:35.816"/>
    <p1510:client id="{17E8D562-0AF2-4A4F-8F76-D5572E0783BC}" v="484" dt="2021-01-12T08:11:35.652"/>
    <p1510:client id="{19ADC3FE-41D7-4FEF-ACFD-65D48514B456}" v="110" dt="2021-01-11T11:48:44.868"/>
    <p1510:client id="{1EE5D973-3AE5-481B-B6F5-06981916176F}" v="153" dt="2021-01-11T12:44:32.468"/>
    <p1510:client id="{2CFD3A23-F50B-4AA4-ABAD-04894D384AB0}" v="146" dt="2021-08-12T13:43:28.413"/>
    <p1510:client id="{3B14C65B-CBD4-43CD-8B03-77C70DF8861E}" v="126" dt="2020-08-20T10:33:51.003"/>
    <p1510:client id="{3B9D261B-68E0-441A-A11E-019DD6CFBECD}" v="176" dt="2020-08-17T06:46:36.360"/>
    <p1510:client id="{428D338C-3B13-44DE-8990-408CCE1A9F11}" v="2" dt="2021-01-13T10:51:37.225"/>
    <p1510:client id="{5374D5D7-CCEC-436C-8C68-5E3326ABB633}" v="78" dt="2020-08-25T12:54:56.360"/>
    <p1510:client id="{71695169-F1F0-4FBC-8761-F553C2855B8C}" v="103" dt="2020-08-19T06:29:02.268"/>
    <p1510:client id="{798B8390-E2E9-A944-948B-CF8EA70EF83D}" v="3325" dt="2021-01-08T12:02:46.226"/>
    <p1510:client id="{7BFDD139-7212-48ED-9B9F-DE933A7EB138}" v="324" dt="2021-01-11T12:28:17.841"/>
    <p1510:client id="{916BBADF-959E-4539-9C66-DD941CF5E159}" v="69" dt="2020-08-17T06:55:23.029"/>
    <p1510:client id="{93D5D88A-6BBB-C2F5-D1E6-4904C5BA03CE}" v="260" dt="2021-08-16T10:28:02.608"/>
    <p1510:client id="{A2802852-1430-4D59-9A30-58832342CDE1}" v="4013" dt="2020-08-17T14:43:38.472"/>
    <p1510:client id="{A8211028-124B-47F0-89AF-599C20F31B9D}" v="597" dt="2020-08-20T11:35:42.632"/>
    <p1510:client id="{BDCA3CCB-AD14-4F4C-82E3-62FF50386FAB}" v="5" dt="2020-08-17T06:08:06.760"/>
    <p1510:client id="{BF8A3E48-9C7F-45E0-8514-BA5B4C2597F1}" v="4433" dt="2020-08-24T13:58:31.495"/>
    <p1510:client id="{C7987E99-DC8A-4D01-98C9-4AC9523883BF}" v="71" dt="2021-08-11T11:22:08.525"/>
    <p1510:client id="{C7D1F6B8-1C38-49E9-92AC-C228FF4EC5CC}" v="107" dt="2021-01-11T12:02:20.748"/>
    <p1510:client id="{D4B273F3-0D8D-4F44-B44A-0E60F21CC6F5}" v="7" dt="2021-01-11T12:33:03.129"/>
    <p1510:client id="{D7553ECE-FCD0-43D7-B804-9336C6C67518}" v="345" dt="2020-08-20T10:57:01.875"/>
    <p1510:client id="{DB10062F-110C-41C0-BED8-3D69B2AB98EB}" v="32" dt="2021-08-10T10:39:37.503"/>
    <p1510:client id="{E40D1CF0-1844-40A4-A7BC-5935B970682B}" v="11" dt="2020-08-20T09:48:37.633"/>
    <p1510:client id="{FAF921AA-F7A7-4EB9-ABC7-C3215C074E28}" v="106" dt="2021-01-11T11:39:13.414"/>
    <p1510:client id="{FF968FC4-1DE0-4D11-9D53-BC3F9B0703F0}" v="151" dt="2021-08-10T10:39:01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jo Laine" userId="S::pirjo.laine@aivoliitto.fi::a947e67e-197b-4cb0-8d9e-3f19091ed1c6" providerId="AD" clId="Web-{DB10062F-110C-41C0-BED8-3D69B2AB98EB}"/>
    <pc:docChg chg="modSld sldOrd">
      <pc:chgData name="Pirjo Laine" userId="S::pirjo.laine@aivoliitto.fi::a947e67e-197b-4cb0-8d9e-3f19091ed1c6" providerId="AD" clId="Web-{DB10062F-110C-41C0-BED8-3D69B2AB98EB}" dt="2021-08-10T10:39:37.503" v="25"/>
      <pc:docMkLst>
        <pc:docMk/>
      </pc:docMkLst>
      <pc:sldChg chg="modSp">
        <pc:chgData name="Pirjo Laine" userId="S::pirjo.laine@aivoliitto.fi::a947e67e-197b-4cb0-8d9e-3f19091ed1c6" providerId="AD" clId="Web-{DB10062F-110C-41C0-BED8-3D69B2AB98EB}" dt="2021-08-10T10:38:48.236" v="24" actId="20577"/>
        <pc:sldMkLst>
          <pc:docMk/>
          <pc:sldMk cId="2339835351" sldId="276"/>
        </pc:sldMkLst>
        <pc:spChg chg="mod">
          <ac:chgData name="Pirjo Laine" userId="S::pirjo.laine@aivoliitto.fi::a947e67e-197b-4cb0-8d9e-3f19091ed1c6" providerId="AD" clId="Web-{DB10062F-110C-41C0-BED8-3D69B2AB98EB}" dt="2021-08-10T10:38:48.236" v="24" actId="20577"/>
          <ac:spMkLst>
            <pc:docMk/>
            <pc:sldMk cId="2339835351" sldId="276"/>
            <ac:spMk id="3" creationId="{00000000-0000-0000-0000-000000000000}"/>
          </ac:spMkLst>
        </pc:spChg>
        <pc:spChg chg="mod">
          <ac:chgData name="Pirjo Laine" userId="S::pirjo.laine@aivoliitto.fi::a947e67e-197b-4cb0-8d9e-3f19091ed1c6" providerId="AD" clId="Web-{DB10062F-110C-41C0-BED8-3D69B2AB98EB}" dt="2021-08-10T10:38:44.596" v="14" actId="20577"/>
          <ac:spMkLst>
            <pc:docMk/>
            <pc:sldMk cId="2339835351" sldId="276"/>
            <ac:spMk id="5" creationId="{00000000-0000-0000-0000-000000000000}"/>
          </ac:spMkLst>
        </pc:spChg>
      </pc:sldChg>
      <pc:sldChg chg="ord">
        <pc:chgData name="Pirjo Laine" userId="S::pirjo.laine@aivoliitto.fi::a947e67e-197b-4cb0-8d9e-3f19091ed1c6" providerId="AD" clId="Web-{DB10062F-110C-41C0-BED8-3D69B2AB98EB}" dt="2021-08-10T10:39:37.503" v="25"/>
        <pc:sldMkLst>
          <pc:docMk/>
          <pc:sldMk cId="4101922100" sldId="313"/>
        </pc:sldMkLst>
      </pc:sldChg>
    </pc:docChg>
  </pc:docChgLst>
  <pc:docChgLst>
    <pc:chgData name="Pirjo Laine" userId="S::pirjo.laine@aivoliitto.fi::a947e67e-197b-4cb0-8d9e-3f19091ed1c6" providerId="AD" clId="Web-{2CFD3A23-F50B-4AA4-ABAD-04894D384AB0}"/>
    <pc:docChg chg="addSld modSld">
      <pc:chgData name="Pirjo Laine" userId="S::pirjo.laine@aivoliitto.fi::a947e67e-197b-4cb0-8d9e-3f19091ed1c6" providerId="AD" clId="Web-{2CFD3A23-F50B-4AA4-ABAD-04894D384AB0}" dt="2021-08-12T13:43:28.413" v="72" actId="14100"/>
      <pc:docMkLst>
        <pc:docMk/>
      </pc:docMkLst>
      <pc:sldChg chg="modSp new">
        <pc:chgData name="Pirjo Laine" userId="S::pirjo.laine@aivoliitto.fi::a947e67e-197b-4cb0-8d9e-3f19091ed1c6" providerId="AD" clId="Web-{2CFD3A23-F50B-4AA4-ABAD-04894D384AB0}" dt="2021-08-12T13:43:28.413" v="72" actId="14100"/>
        <pc:sldMkLst>
          <pc:docMk/>
          <pc:sldMk cId="3352101345" sldId="320"/>
        </pc:sldMkLst>
        <pc:spChg chg="mod">
          <ac:chgData name="Pirjo Laine" userId="S::pirjo.laine@aivoliitto.fi::a947e67e-197b-4cb0-8d9e-3f19091ed1c6" providerId="AD" clId="Web-{2CFD3A23-F50B-4AA4-ABAD-04894D384AB0}" dt="2021-08-12T13:43:28.413" v="72" actId="14100"/>
          <ac:spMkLst>
            <pc:docMk/>
            <pc:sldMk cId="3352101345" sldId="320"/>
            <ac:spMk id="2" creationId="{FA8D174D-631C-463D-8E8C-DB9C863628D9}"/>
          </ac:spMkLst>
        </pc:spChg>
        <pc:spChg chg="mod">
          <ac:chgData name="Pirjo Laine" userId="S::pirjo.laine@aivoliitto.fi::a947e67e-197b-4cb0-8d9e-3f19091ed1c6" providerId="AD" clId="Web-{2CFD3A23-F50B-4AA4-ABAD-04894D384AB0}" dt="2021-08-12T13:42:47.317" v="51" actId="14100"/>
          <ac:spMkLst>
            <pc:docMk/>
            <pc:sldMk cId="3352101345" sldId="320"/>
            <ac:spMk id="3" creationId="{C251DAE0-5C36-40FD-A0C9-3F0BC2FC7544}"/>
          </ac:spMkLst>
        </pc:spChg>
      </pc:sldChg>
    </pc:docChg>
  </pc:docChgLst>
  <pc:docChgLst>
    <pc:chgData name="Maria Vinberg" userId="S::maria.vinberg@aivoliitto.fi::1f3f7289-2985-432e-a894-ddc3421de483" providerId="AD" clId="Web-{93D5D88A-6BBB-C2F5-D1E6-4904C5BA03CE}"/>
    <pc:docChg chg="addSld modSld sldOrd">
      <pc:chgData name="Maria Vinberg" userId="S::maria.vinberg@aivoliitto.fi::1f3f7289-2985-432e-a894-ddc3421de483" providerId="AD" clId="Web-{93D5D88A-6BBB-C2F5-D1E6-4904C5BA03CE}" dt="2021-08-16T10:28:02.608" v="131" actId="20577"/>
      <pc:docMkLst>
        <pc:docMk/>
      </pc:docMkLst>
      <pc:sldChg chg="modSp">
        <pc:chgData name="Maria Vinberg" userId="S::maria.vinberg@aivoliitto.fi::1f3f7289-2985-432e-a894-ddc3421de483" providerId="AD" clId="Web-{93D5D88A-6BBB-C2F5-D1E6-4904C5BA03CE}" dt="2021-08-16T08:00:08.592" v="51" actId="20577"/>
        <pc:sldMkLst>
          <pc:docMk/>
          <pc:sldMk cId="706607883" sldId="280"/>
        </pc:sldMkLst>
        <pc:spChg chg="mod">
          <ac:chgData name="Maria Vinberg" userId="S::maria.vinberg@aivoliitto.fi::1f3f7289-2985-432e-a894-ddc3421de483" providerId="AD" clId="Web-{93D5D88A-6BBB-C2F5-D1E6-4904C5BA03CE}" dt="2021-08-16T08:00:08.592" v="51" actId="20577"/>
          <ac:spMkLst>
            <pc:docMk/>
            <pc:sldMk cId="706607883" sldId="280"/>
            <ac:spMk id="3" creationId="{25F359DF-A27B-47EB-A7C3-9B22E0965A03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08:21:17.461" v="57" actId="14100"/>
        <pc:sldMkLst>
          <pc:docMk/>
          <pc:sldMk cId="1438910480" sldId="288"/>
        </pc:sldMkLst>
        <pc:spChg chg="mod">
          <ac:chgData name="Maria Vinberg" userId="S::maria.vinberg@aivoliitto.fi::1f3f7289-2985-432e-a894-ddc3421de483" providerId="AD" clId="Web-{93D5D88A-6BBB-C2F5-D1E6-4904C5BA03CE}" dt="2021-08-16T08:21:17.461" v="57" actId="14100"/>
          <ac:spMkLst>
            <pc:docMk/>
            <pc:sldMk cId="1438910480" sldId="288"/>
            <ac:spMk id="3" creationId="{00000000-0000-0000-0000-000000000000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08:26:13.540" v="65" actId="20577"/>
        <pc:sldMkLst>
          <pc:docMk/>
          <pc:sldMk cId="3098174388" sldId="293"/>
        </pc:sldMkLst>
        <pc:spChg chg="mod">
          <ac:chgData name="Maria Vinberg" userId="S::maria.vinberg@aivoliitto.fi::1f3f7289-2985-432e-a894-ddc3421de483" providerId="AD" clId="Web-{93D5D88A-6BBB-C2F5-D1E6-4904C5BA03CE}" dt="2021-08-16T08:26:13.540" v="65" actId="20577"/>
          <ac:spMkLst>
            <pc:docMk/>
            <pc:sldMk cId="3098174388" sldId="293"/>
            <ac:spMk id="3" creationId="{00000000-0000-0000-0000-000000000000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08:33:50.566" v="77" actId="20577"/>
        <pc:sldMkLst>
          <pc:docMk/>
          <pc:sldMk cId="1818699183" sldId="308"/>
        </pc:sldMkLst>
        <pc:spChg chg="mod">
          <ac:chgData name="Maria Vinberg" userId="S::maria.vinberg@aivoliitto.fi::1f3f7289-2985-432e-a894-ddc3421de483" providerId="AD" clId="Web-{93D5D88A-6BBB-C2F5-D1E6-4904C5BA03CE}" dt="2021-08-16T08:33:50.566" v="77" actId="20577"/>
          <ac:spMkLst>
            <pc:docMk/>
            <pc:sldMk cId="1818699183" sldId="308"/>
            <ac:spMk id="8194" creationId="{00000000-0000-0000-0000-000000000000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08:34:53.195" v="92" actId="20577"/>
        <pc:sldMkLst>
          <pc:docMk/>
          <pc:sldMk cId="1495073804" sldId="310"/>
        </pc:sldMkLst>
        <pc:spChg chg="mod">
          <ac:chgData name="Maria Vinberg" userId="S::maria.vinberg@aivoliitto.fi::1f3f7289-2985-432e-a894-ddc3421de483" providerId="AD" clId="Web-{93D5D88A-6BBB-C2F5-D1E6-4904C5BA03CE}" dt="2021-08-16T08:34:53.195" v="92" actId="20577"/>
          <ac:spMkLst>
            <pc:docMk/>
            <pc:sldMk cId="1495073804" sldId="310"/>
            <ac:spMk id="3" creationId="{8DD7D50D-4E52-40F4-A18A-5A81194E1D3F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08:22:24.090" v="60" actId="20577"/>
        <pc:sldMkLst>
          <pc:docMk/>
          <pc:sldMk cId="482439205" sldId="312"/>
        </pc:sldMkLst>
        <pc:spChg chg="mod">
          <ac:chgData name="Maria Vinberg" userId="S::maria.vinberg@aivoliitto.fi::1f3f7289-2985-432e-a894-ddc3421de483" providerId="AD" clId="Web-{93D5D88A-6BBB-C2F5-D1E6-4904C5BA03CE}" dt="2021-08-16T08:22:24.090" v="60" actId="20577"/>
          <ac:spMkLst>
            <pc:docMk/>
            <pc:sldMk cId="482439205" sldId="312"/>
            <ac:spMk id="3" creationId="{3477F386-036E-46E4-AC8B-49C2FF55CD76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10:28:02.608" v="131" actId="20577"/>
        <pc:sldMkLst>
          <pc:docMk/>
          <pc:sldMk cId="4101922100" sldId="313"/>
        </pc:sldMkLst>
        <pc:spChg chg="mod">
          <ac:chgData name="Maria Vinberg" userId="S::maria.vinberg@aivoliitto.fi::1f3f7289-2985-432e-a894-ddc3421de483" providerId="AD" clId="Web-{93D5D88A-6BBB-C2F5-D1E6-4904C5BA03CE}" dt="2021-08-16T10:28:02.608" v="131" actId="20577"/>
          <ac:spMkLst>
            <pc:docMk/>
            <pc:sldMk cId="4101922100" sldId="313"/>
            <ac:spMk id="3" creationId="{2C106D88-CEB0-4C01-BAB8-FC5D990F6AD2}"/>
          </ac:spMkLst>
        </pc:spChg>
      </pc:sldChg>
      <pc:sldChg chg="modSp">
        <pc:chgData name="Maria Vinberg" userId="S::maria.vinberg@aivoliitto.fi::1f3f7289-2985-432e-a894-ddc3421de483" providerId="AD" clId="Web-{93D5D88A-6BBB-C2F5-D1E6-4904C5BA03CE}" dt="2021-08-16T08:35:59.417" v="103" actId="20577"/>
        <pc:sldMkLst>
          <pc:docMk/>
          <pc:sldMk cId="3493789634" sldId="315"/>
        </pc:sldMkLst>
        <pc:spChg chg="mod">
          <ac:chgData name="Maria Vinberg" userId="S::maria.vinberg@aivoliitto.fi::1f3f7289-2985-432e-a894-ddc3421de483" providerId="AD" clId="Web-{93D5D88A-6BBB-C2F5-D1E6-4904C5BA03CE}" dt="2021-08-16T08:35:59.417" v="103" actId="20577"/>
          <ac:spMkLst>
            <pc:docMk/>
            <pc:sldMk cId="3493789634" sldId="315"/>
            <ac:spMk id="3" creationId="{44A891B3-8B29-42C2-BDD3-371355FD98B3}"/>
          </ac:spMkLst>
        </pc:spChg>
      </pc:sldChg>
      <pc:sldChg chg="modSp ord">
        <pc:chgData name="Maria Vinberg" userId="S::maria.vinberg@aivoliitto.fi::1f3f7289-2985-432e-a894-ddc3421de483" providerId="AD" clId="Web-{93D5D88A-6BBB-C2F5-D1E6-4904C5BA03CE}" dt="2021-08-16T08:33:46.988" v="76" actId="20577"/>
        <pc:sldMkLst>
          <pc:docMk/>
          <pc:sldMk cId="2140760200" sldId="317"/>
        </pc:sldMkLst>
        <pc:spChg chg="mod">
          <ac:chgData name="Maria Vinberg" userId="S::maria.vinberg@aivoliitto.fi::1f3f7289-2985-432e-a894-ddc3421de483" providerId="AD" clId="Web-{93D5D88A-6BBB-C2F5-D1E6-4904C5BA03CE}" dt="2021-08-16T08:33:46.988" v="76" actId="20577"/>
          <ac:spMkLst>
            <pc:docMk/>
            <pc:sldMk cId="2140760200" sldId="317"/>
            <ac:spMk id="8194" creationId="{00000000-0000-0000-0000-000000000000}"/>
          </ac:spMkLst>
        </pc:spChg>
      </pc:sldChg>
      <pc:sldChg chg="addSp modSp new ord">
        <pc:chgData name="Maria Vinberg" userId="S::maria.vinberg@aivoliitto.fi::1f3f7289-2985-432e-a894-ddc3421de483" providerId="AD" clId="Web-{93D5D88A-6BBB-C2F5-D1E6-4904C5BA03CE}" dt="2021-08-16T08:45:26.012" v="116" actId="1076"/>
        <pc:sldMkLst>
          <pc:docMk/>
          <pc:sldMk cId="4282333614" sldId="321"/>
        </pc:sldMkLst>
        <pc:spChg chg="mod">
          <ac:chgData name="Maria Vinberg" userId="S::maria.vinberg@aivoliitto.fi::1f3f7289-2985-432e-a894-ddc3421de483" providerId="AD" clId="Web-{93D5D88A-6BBB-C2F5-D1E6-4904C5BA03CE}" dt="2021-08-16T08:45:07.870" v="113" actId="20577"/>
          <ac:spMkLst>
            <pc:docMk/>
            <pc:sldMk cId="4282333614" sldId="321"/>
            <ac:spMk id="2" creationId="{7930DC2C-ADE4-4039-BAFC-FBFCB75AEFD8}"/>
          </ac:spMkLst>
        </pc:spChg>
        <pc:picChg chg="add mod">
          <ac:chgData name="Maria Vinberg" userId="S::maria.vinberg@aivoliitto.fi::1f3f7289-2985-432e-a894-ddc3421de483" providerId="AD" clId="Web-{93D5D88A-6BBB-C2F5-D1E6-4904C5BA03CE}" dt="2021-08-16T08:44:55.541" v="111" actId="1076"/>
          <ac:picMkLst>
            <pc:docMk/>
            <pc:sldMk cId="4282333614" sldId="321"/>
            <ac:picMk id="3" creationId="{74BABBFB-D352-4D75-874E-56A261657703}"/>
          </ac:picMkLst>
        </pc:picChg>
        <pc:picChg chg="add mod">
          <ac:chgData name="Maria Vinberg" userId="S::maria.vinberg@aivoliitto.fi::1f3f7289-2985-432e-a894-ddc3421de483" providerId="AD" clId="Web-{93D5D88A-6BBB-C2F5-D1E6-4904C5BA03CE}" dt="2021-08-16T08:45:26.012" v="116" actId="1076"/>
          <ac:picMkLst>
            <pc:docMk/>
            <pc:sldMk cId="4282333614" sldId="321"/>
            <ac:picMk id="4" creationId="{67B1ACAC-B621-474F-9A8F-5C1634D01198}"/>
          </ac:picMkLst>
        </pc:picChg>
      </pc:sldChg>
    </pc:docChg>
  </pc:docChgLst>
  <pc:docChgLst>
    <pc:chgData name="Maria Vinberg" userId="S::maria.vinberg@aivoliitto.fi::1f3f7289-2985-432e-a894-ddc3421de483" providerId="AD" clId="Web-{FF968FC4-1DE0-4D11-9D53-BC3F9B0703F0}"/>
    <pc:docChg chg="modSld">
      <pc:chgData name="Maria Vinberg" userId="S::maria.vinberg@aivoliitto.fi::1f3f7289-2985-432e-a894-ddc3421de483" providerId="AD" clId="Web-{FF968FC4-1DE0-4D11-9D53-BC3F9B0703F0}" dt="2021-08-10T10:38:58.015" v="71" actId="20577"/>
      <pc:docMkLst>
        <pc:docMk/>
      </pc:docMkLst>
      <pc:sldChg chg="modSp">
        <pc:chgData name="Maria Vinberg" userId="S::maria.vinberg@aivoliitto.fi::1f3f7289-2985-432e-a894-ddc3421de483" providerId="AD" clId="Web-{FF968FC4-1DE0-4D11-9D53-BC3F9B0703F0}" dt="2021-08-10T10:35:08.893" v="5" actId="20577"/>
        <pc:sldMkLst>
          <pc:docMk/>
          <pc:sldMk cId="336358329" sldId="273"/>
        </pc:sldMkLst>
        <pc:spChg chg="mod">
          <ac:chgData name="Maria Vinberg" userId="S::maria.vinberg@aivoliitto.fi::1f3f7289-2985-432e-a894-ddc3421de483" providerId="AD" clId="Web-{FF968FC4-1DE0-4D11-9D53-BC3F9B0703F0}" dt="2021-08-10T10:35:08.893" v="5" actId="20577"/>
          <ac:spMkLst>
            <pc:docMk/>
            <pc:sldMk cId="336358329" sldId="273"/>
            <ac:spMk id="4" creationId="{D26A9D03-A028-4C2E-A277-30B5F331B62C}"/>
          </ac:spMkLst>
        </pc:spChg>
      </pc:sldChg>
      <pc:sldChg chg="modSp">
        <pc:chgData name="Maria Vinberg" userId="S::maria.vinberg@aivoliitto.fi::1f3f7289-2985-432e-a894-ddc3421de483" providerId="AD" clId="Web-{FF968FC4-1DE0-4D11-9D53-BC3F9B0703F0}" dt="2021-08-10T10:36:56.243" v="70" actId="20577"/>
        <pc:sldMkLst>
          <pc:docMk/>
          <pc:sldMk cId="2375854109" sldId="279"/>
        </pc:sldMkLst>
        <pc:spChg chg="mod">
          <ac:chgData name="Maria Vinberg" userId="S::maria.vinberg@aivoliitto.fi::1f3f7289-2985-432e-a894-ddc3421de483" providerId="AD" clId="Web-{FF968FC4-1DE0-4D11-9D53-BC3F9B0703F0}" dt="2021-08-10T10:36:56.243" v="70" actId="20577"/>
          <ac:spMkLst>
            <pc:docMk/>
            <pc:sldMk cId="2375854109" sldId="279"/>
            <ac:spMk id="3" creationId="{00000000-0000-0000-0000-000000000000}"/>
          </ac:spMkLst>
        </pc:spChg>
      </pc:sldChg>
      <pc:sldChg chg="modSp">
        <pc:chgData name="Maria Vinberg" userId="S::maria.vinberg@aivoliitto.fi::1f3f7289-2985-432e-a894-ddc3421de483" providerId="AD" clId="Web-{FF968FC4-1DE0-4D11-9D53-BC3F9B0703F0}" dt="2021-08-10T10:38:58.015" v="71" actId="20577"/>
        <pc:sldMkLst>
          <pc:docMk/>
          <pc:sldMk cId="3374448463" sldId="304"/>
        </pc:sldMkLst>
        <pc:spChg chg="mod">
          <ac:chgData name="Maria Vinberg" userId="S::maria.vinberg@aivoliitto.fi::1f3f7289-2985-432e-a894-ddc3421de483" providerId="AD" clId="Web-{FF968FC4-1DE0-4D11-9D53-BC3F9B0703F0}" dt="2021-08-10T10:38:58.015" v="71" actId="20577"/>
          <ac:spMkLst>
            <pc:docMk/>
            <pc:sldMk cId="3374448463" sldId="304"/>
            <ac:spMk id="2" creationId="{62773E60-0159-496D-8DBF-7BD0B9CCEBC1}"/>
          </ac:spMkLst>
        </pc:spChg>
      </pc:sldChg>
    </pc:docChg>
  </pc:docChgLst>
  <pc:docChgLst>
    <pc:chgData name="Maria Vinberg" userId="S::maria.vinberg@aivoliitto.fi::1f3f7289-2985-432e-a894-ddc3421de483" providerId="AD" clId="Web-{C7987E99-DC8A-4D01-98C9-4AC9523883BF}"/>
    <pc:docChg chg="modSld">
      <pc:chgData name="Maria Vinberg" userId="S::maria.vinberg@aivoliitto.fi::1f3f7289-2985-432e-a894-ddc3421de483" providerId="AD" clId="Web-{C7987E99-DC8A-4D01-98C9-4AC9523883BF}" dt="2021-08-11T11:22:08.525" v="36" actId="20577"/>
      <pc:docMkLst>
        <pc:docMk/>
      </pc:docMkLst>
      <pc:sldChg chg="modSp">
        <pc:chgData name="Maria Vinberg" userId="S::maria.vinberg@aivoliitto.fi::1f3f7289-2985-432e-a894-ddc3421de483" providerId="AD" clId="Web-{C7987E99-DC8A-4D01-98C9-4AC9523883BF}" dt="2021-08-11T11:22:08.525" v="36" actId="20577"/>
        <pc:sldMkLst>
          <pc:docMk/>
          <pc:sldMk cId="3202605347" sldId="289"/>
        </pc:sldMkLst>
        <pc:spChg chg="mod">
          <ac:chgData name="Maria Vinberg" userId="S::maria.vinberg@aivoliitto.fi::1f3f7289-2985-432e-a894-ddc3421de483" providerId="AD" clId="Web-{C7987E99-DC8A-4D01-98C9-4AC9523883BF}" dt="2021-08-11T11:22:08.525" v="36" actId="20577"/>
          <ac:spMkLst>
            <pc:docMk/>
            <pc:sldMk cId="3202605347" sldId="289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10F12-BDBC-4174-9486-63AA16A98CE8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C2787-AF69-41E7-8566-C7A9B46B30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44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025" indent="-22701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0F2DD9-4653-453E-B249-F611FE9594D1}" type="slidenum">
              <a:rPr kumimoji="0" lang="en-US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i-FI"/>
          </a:p>
        </p:txBody>
      </p:sp>
    </p:spTree>
    <p:extLst>
      <p:ext uri="{BB962C8B-B14F-4D97-AF65-F5344CB8AC3E}">
        <p14:creationId xmlns:p14="http://schemas.microsoft.com/office/powerpoint/2010/main" val="245218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23" y="-145143"/>
            <a:ext cx="9499395" cy="70881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6178" y="3692525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978" y="5448300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457200" y="294968"/>
            <a:ext cx="8229600" cy="44135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1327355"/>
            <a:ext cx="2057400" cy="479880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655A0-09BD-4D6B-A29D-35DC8F5B9DA8}" type="datetime1">
              <a:rPr lang="fi-FI"/>
              <a:pPr>
                <a:defRPr/>
              </a:pPr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Puheterapeutti Krista Hoffström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AB179-E27A-42C9-B1F3-E5FC2EF7C9C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0782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358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172" y="-116114"/>
            <a:ext cx="9332685" cy="7001894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59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1973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1786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538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67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913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11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271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6679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940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2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052" y="-101600"/>
            <a:ext cx="9442710" cy="698719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21859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591830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647164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133181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577240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4024330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334624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691410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184709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1323881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60804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AV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144" y="-101600"/>
            <a:ext cx="9303657" cy="699839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1352928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941950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150113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AV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725" y="-38101"/>
            <a:ext cx="9229725" cy="7020000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koul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571" y="-101600"/>
            <a:ext cx="9231085" cy="699821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1352928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68580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Veikk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 smtClean="0"/>
              <a:pPr/>
              <a:t>16.8.2021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609600" y="591947"/>
            <a:ext cx="60960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609600" y="1917510"/>
            <a:ext cx="8229600" cy="38736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00" y="585889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439547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</a:t>
            </a:r>
            <a:r>
              <a:rPr lang="fi-FI" err="1"/>
              <a:t>osoitt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765110"/>
            <a:ext cx="8229600" cy="427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8E384D-EAB8-BB4F-B438-09251782DD50}" type="datetimeFigureOut">
              <a:rPr lang="fi-FI"/>
              <a:pPr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72BD47B-D5C6-C14A-B277-9E7B5220D96E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6" r:id="rId6"/>
    <p:sldLayoutId id="2147483650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BF229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7605-7CBE-4D14-B3B7-F808693A9807}" type="datetimeFigureOut">
              <a:rPr lang="fi-FI" smtClean="0"/>
              <a:t>16.8.2021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48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1763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1371600" y="304800"/>
            <a:ext cx="0" cy="6324600"/>
          </a:xfrm>
          <a:prstGeom prst="line">
            <a:avLst/>
          </a:prstGeom>
          <a:noFill/>
          <a:ln w="222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2484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© Aphasia Institute</a:t>
            </a:r>
          </a:p>
          <a:p>
            <a:pPr>
              <a:defRPr/>
            </a:pPr>
            <a:r>
              <a:rPr lang="en-US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20392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ryhmarenki.fi/juttu-tuvan-juttusalkku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ivoliitto.fi/juttu-tupa-extranet/materiaalipankki/oheismateriaalia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FFB389A1-F4D0-4D9C-BC42-E223230452B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ryhmarenki.fi/oman-elaman-jana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ryhmarenki.fi/luontojuttuja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1XxbiYb3Mc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hvike.fi/" TargetMode="External"/><Relationship Id="rId2" Type="http://schemas.openxmlformats.org/officeDocument/2006/relationships/hyperlink" Target="https://ryhmarenki.f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yhmarenki.fi/tulemme-tutuksi-kortit/" TargetMode="External"/><Relationship Id="rId5" Type="http://schemas.openxmlformats.org/officeDocument/2006/relationships/hyperlink" Target="https://www.aivoliitto.fi/juttu-tupa-extranet/" TargetMode="External"/><Relationship Id="rId4" Type="http://schemas.openxmlformats.org/officeDocument/2006/relationships/hyperlink" Target="https://papunet.net/materiaalia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voliitto.fi/kommunikaatiokeskus/afasia/juttutupa/" TargetMode="External"/><Relationship Id="rId2" Type="http://schemas.openxmlformats.org/officeDocument/2006/relationships/hyperlink" Target="https://www.facebook.com/groups/1690495804495964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kommunikaatiokeskus/" TargetMode="External"/><Relationship Id="rId4" Type="http://schemas.openxmlformats.org/officeDocument/2006/relationships/hyperlink" Target="https://www.aivoliitto.fi/kommunikaatiokeskus/afasia/tietoa-afasiasta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i2nDy3YJJ9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7wdJeUiZ_w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jamboard.google.com/d/1NbuDyDgtCV9aT0Uy2teP9sr9BF6Vb6Sj-z5ovcqHn7s/edit?usp=shari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30DC2C-ADE4-4039-BAFC-FBFCB75A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>
                <a:ea typeface="+mj-lt"/>
                <a:cs typeface="+mj-lt"/>
              </a:rPr>
              <a:t>Hyvää huomenta! </a:t>
            </a:r>
            <a:r>
              <a:rPr lang="fi-FI" b="0" err="1">
                <a:ea typeface="+mj-lt"/>
                <a:cs typeface="+mj-lt"/>
              </a:rPr>
              <a:t>God</a:t>
            </a:r>
            <a:r>
              <a:rPr lang="fi-FI" b="0">
                <a:ea typeface="+mj-lt"/>
                <a:cs typeface="+mj-lt"/>
              </a:rPr>
              <a:t> </a:t>
            </a:r>
            <a:r>
              <a:rPr lang="fi-FI" b="0" err="1">
                <a:ea typeface="+mj-lt"/>
                <a:cs typeface="+mj-lt"/>
              </a:rPr>
              <a:t>morgon</a:t>
            </a:r>
            <a:r>
              <a:rPr lang="fi-FI" b="0">
                <a:ea typeface="+mj-lt"/>
                <a:cs typeface="+mj-lt"/>
              </a:rPr>
              <a:t>!</a:t>
            </a:r>
          </a:p>
        </p:txBody>
      </p:sp>
      <p:pic>
        <p:nvPicPr>
          <p:cNvPr id="3" name="Kuva 3" descr="Kuva, joka sisältää kohteen pöytä, sisä, kuppi, kahvi&#10;&#10;Kuvaus luotu automaattisesti">
            <a:extLst>
              <a:ext uri="{FF2B5EF4-FFF2-40B4-BE49-F238E27FC236}">
                <a16:creationId xmlns:a16="http://schemas.microsoft.com/office/drawing/2014/main" id="{74BABBFB-D352-4D75-874E-56A26165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23" y="1709468"/>
            <a:ext cx="7343954" cy="4905554"/>
          </a:xfrm>
          <a:prstGeom prst="rect">
            <a:avLst/>
          </a:prstGeom>
        </p:spPr>
      </p:pic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7B1ACAC-B621-474F-9A8F-5C1634D01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074" y="5493588"/>
            <a:ext cx="14573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3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74C326-263F-48EA-AF55-CFC28F61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Mikä fiilis?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77F386-036E-46E4-AC8B-49C2FF55C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Verdana"/>
              </a:rPr>
              <a:t>Fiilismittarin jako näytölle ja siitä valinta. Kysymyksiä:</a:t>
            </a:r>
          </a:p>
          <a:p>
            <a:r>
              <a:rPr lang="fi-FI">
                <a:ea typeface="Verdana"/>
              </a:rPr>
              <a:t>Miten vuosi on alkanut?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</a:rPr>
              <a:t>Mikä fiilis ennen ensimmäistä oman ryhmän ohjausta?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+mn-lt"/>
                <a:cs typeface="+mn-lt"/>
                <a:hlinkClick r:id="rId2"/>
              </a:rPr>
              <a:t>https://ryhmarenki.fi/juttu-tuvan-juttusalkku/</a:t>
            </a:r>
            <a:r>
              <a:rPr lang="fi-FI">
                <a:ea typeface="+mn-lt"/>
                <a:cs typeface="+mn-lt"/>
              </a:rPr>
              <a:t> </a:t>
            </a:r>
            <a:endParaRPr lang="fi-FI">
              <a:ea typeface="Verdana"/>
            </a:endParaRPr>
          </a:p>
          <a:p>
            <a:endParaRPr lang="fi-FI">
              <a:ea typeface="Verdana"/>
            </a:endParaRPr>
          </a:p>
          <a:p>
            <a:r>
              <a:rPr lang="fi-FI">
                <a:ea typeface="Verdana"/>
              </a:rPr>
              <a:t>Keskustelua Fiilismittarista ryhmän aloituksen välineenä; kuulumiskierros, jossa jokainen tulee tervehdittyä nimellä, struktuuri</a:t>
            </a:r>
            <a:endParaRPr lang="fi-FI">
              <a:ea typeface="Verdana"/>
              <a:cs typeface="Verdana"/>
            </a:endParaRPr>
          </a:p>
          <a:p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243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3945" y="240042"/>
            <a:ext cx="6096000" cy="1143000"/>
          </a:xfrm>
        </p:spPr>
        <p:txBody>
          <a:bodyPr/>
          <a:lstStyle/>
          <a:p>
            <a:r>
              <a:rPr lang="fi-FI"/>
              <a:t>Juttu-tupa käytännössä</a:t>
            </a:r>
            <a:endParaRPr lang="fi-FI">
              <a:ea typeface="Verdana"/>
              <a:cs typeface="Verdana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pic>
        <p:nvPicPr>
          <p:cNvPr id="7" name="Kuva 7" descr="Kuva, joka sisältää kohteen henkilö, sisä, pöytä, istuminen&#10;&#10;Kuvaus luotu, erittäin korkea luotettavuus">
            <a:extLst>
              <a:ext uri="{FF2B5EF4-FFF2-40B4-BE49-F238E27FC236}">
                <a16:creationId xmlns:a16="http://schemas.microsoft.com/office/drawing/2014/main" id="{7B527924-431B-482C-93CD-2F652F88B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326" y="1303834"/>
            <a:ext cx="7996843" cy="53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Mikä helpottaa aloittamista?</a:t>
            </a:r>
            <a:endParaRPr lang="fi-FI">
              <a:ea typeface="Verdana"/>
              <a:cs typeface="Verdan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Fyysisen tilan rakentaminen</a:t>
            </a:r>
          </a:p>
          <a:p>
            <a:pPr lvl="1"/>
            <a:r>
              <a:rPr lang="fi-FI"/>
              <a:t>Pöydät piirimuotoon (u-muotoon) turvavälit huomioiden</a:t>
            </a:r>
            <a:endParaRPr lang="fi-FI">
              <a:ea typeface="Verdana"/>
            </a:endParaRPr>
          </a:p>
          <a:p>
            <a:pPr lvl="1"/>
            <a:r>
              <a:rPr lang="fi-FI"/>
              <a:t>Vuorovaikutus luontevampaa, kun kaikki näkevät toistensa kasvot</a:t>
            </a:r>
            <a:endParaRPr lang="fi-FI">
              <a:ea typeface="Verdana"/>
            </a:endParaRPr>
          </a:p>
          <a:p>
            <a:pPr lvl="1"/>
            <a:r>
              <a:rPr lang="fi-FI"/>
              <a:t>Hyödynnä vahtimestarin apua</a:t>
            </a:r>
            <a:endParaRPr lang="fi-FI">
              <a:ea typeface="Verdana"/>
            </a:endParaRPr>
          </a:p>
          <a:p>
            <a:pPr marL="0" indent="0">
              <a:buNone/>
            </a:pPr>
            <a:r>
              <a:rPr lang="fi-FI"/>
              <a:t>	</a:t>
            </a:r>
            <a:endParaRPr lang="fi-FI" sz="2000">
              <a:ea typeface="Verdana"/>
              <a:cs typeface="Verdana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667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39547"/>
            <a:ext cx="6394173" cy="1143000"/>
          </a:xfrm>
        </p:spPr>
        <p:txBody>
          <a:bodyPr/>
          <a:lstStyle/>
          <a:p>
            <a:r>
              <a:rPr lang="fi-FI"/>
              <a:t>Peruskommunikointimateriaali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344618" cy="4660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Mitä hyvä olla jokaisella kurssikerralla mukana?</a:t>
            </a:r>
          </a:p>
          <a:p>
            <a:pPr lvl="1"/>
            <a:r>
              <a:rPr lang="fi-FI"/>
              <a:t>Tussit ja A4:sia</a:t>
            </a:r>
            <a:endParaRPr lang="fi-FI">
              <a:ea typeface="Verdana"/>
            </a:endParaRPr>
          </a:p>
          <a:p>
            <a:pPr lvl="1"/>
            <a:r>
              <a:rPr lang="fi-FI"/>
              <a:t>Kyllä/ei –vastaukset</a:t>
            </a:r>
            <a:endParaRPr lang="fi-FI">
              <a:ea typeface="Verdana"/>
            </a:endParaRPr>
          </a:p>
          <a:p>
            <a:pPr lvl="1"/>
            <a:r>
              <a:rPr lang="fi-FI"/>
              <a:t>Valmiita kysymyksiä (MIKSI, MITEN..)</a:t>
            </a:r>
            <a:endParaRPr lang="fi-FI">
              <a:ea typeface="Verdana"/>
            </a:endParaRPr>
          </a:p>
          <a:p>
            <a:pPr lvl="1"/>
            <a:r>
              <a:rPr lang="fi-FI"/>
              <a:t>Aakkostaulu, numeroita, viikonpäivät, vuodet, kuukaudet</a:t>
            </a:r>
            <a:endParaRPr lang="fi-FI">
              <a:ea typeface="Verdana"/>
            </a:endParaRPr>
          </a:p>
          <a:p>
            <a:pPr lvl="1"/>
            <a:r>
              <a:rPr lang="fi-FI"/>
              <a:t>Kartat ja kalenterit, </a:t>
            </a:r>
            <a:r>
              <a:rPr lang="fi-FI" err="1"/>
              <a:t>Ipad</a:t>
            </a:r>
            <a:r>
              <a:rPr lang="fi-FI"/>
              <a:t> tarvittaessa</a:t>
            </a:r>
            <a:endParaRPr lang="fi-FI">
              <a:ea typeface="Verdana"/>
            </a:endParaRPr>
          </a:p>
          <a:p>
            <a:pPr lvl="1"/>
            <a:r>
              <a:rPr lang="fi-FI"/>
              <a:t>Löytyy valmiina mm. extrasta, Papunetistä sekä Toimintaterapeutin </a:t>
            </a:r>
            <a:r>
              <a:rPr lang="fi-FI" err="1"/>
              <a:t>vo:lla</a:t>
            </a:r>
            <a:r>
              <a:rPr lang="fi-FI"/>
              <a:t> kirjasta</a:t>
            </a:r>
            <a:endParaRPr lang="fi-FI">
              <a:ea typeface="Verdana"/>
            </a:endParaRPr>
          </a:p>
          <a:p>
            <a:pPr lvl="1"/>
            <a:r>
              <a:rPr lang="fi-FI">
                <a:ea typeface="+mn-lt"/>
                <a:cs typeface="+mn-lt"/>
                <a:hlinkClick r:id="rId2"/>
              </a:rPr>
              <a:t>https://www.aivoliitto.fi/juttu-tupa-extranet/materiaalipankki/oheismateriaalia/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89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BB7ADB-A033-442E-839F-DEB30C88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547"/>
            <a:ext cx="6096000" cy="625416"/>
          </a:xfrm>
        </p:spPr>
        <p:txBody>
          <a:bodyPr/>
          <a:lstStyle/>
          <a:p>
            <a:r>
              <a:rPr lang="fi-FI">
                <a:ea typeface="Verdana"/>
                <a:cs typeface="Verdana"/>
              </a:rPr>
              <a:t>        Juttu-tupa-säännöt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3EB10C-7280-46BD-A4F0-A300E8A3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3752"/>
            <a:ext cx="8229600" cy="542212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1. YKSI PUHUU KERRALLAAN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2. JOKAISEN YRITYS KOMMUNIKOIDA ON ARVOKAS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3. ANNA TOISELLE AIKAA SANOA SANOTTAVANSA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4. ÄLÄ NAURA TOISEN YRITYKSELLE KOMMUNIKOIDA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5. RYHMÄSSÄ PUHUTUT ASIAT OVAT LUOTTAMUKSELLISIA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6. OIKEUS OMIIN TUNTEISIIN: SAA NAURAA JA ITKEÄ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7. EI KOROSTETA OMIA USKONNOLLISIA JA POLIITTISIA NÄKEMYKSIÄ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8. </a:t>
            </a:r>
            <a:r>
              <a:rPr lang="fi-FI" b="1">
                <a:ea typeface="+mn-lt"/>
                <a:cs typeface="+mn-lt"/>
              </a:rPr>
              <a:t>AVUSTAJAN ROOLI</a:t>
            </a:r>
            <a:r>
              <a:rPr lang="fi-FI">
                <a:ea typeface="+mn-lt"/>
                <a:cs typeface="+mn-lt"/>
              </a:rPr>
              <a:t> ON AUTTAA KURSSILAISTA TARPEEN MUKAAN ESIM. WC-KÄYNNEILLÄ TAI SIIRTYMISISSÄ, MUUTEN HE EIVÄT OSALLISTU KURSSIN TOIMINTAAN.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9.</a:t>
            </a:r>
            <a:r>
              <a:rPr lang="fi-FI" b="1">
                <a:ea typeface="+mn-lt"/>
                <a:cs typeface="+mn-lt"/>
              </a:rPr>
              <a:t>PUHEVAMMAISTEN TULKKI</a:t>
            </a:r>
            <a:r>
              <a:rPr lang="fi-FI">
                <a:ea typeface="+mn-lt"/>
                <a:cs typeface="+mn-lt"/>
              </a:rPr>
              <a:t> ON TUKEMASSA OMAN ASIAKKAANSA KOMMUNIKOINTITILANTEITA.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10.</a:t>
            </a:r>
            <a:r>
              <a:rPr lang="fi-FI" b="1">
                <a:ea typeface="+mn-lt"/>
                <a:cs typeface="+mn-lt"/>
              </a:rPr>
              <a:t>LÄHEINEN</a:t>
            </a:r>
            <a:r>
              <a:rPr lang="fi-FI">
                <a:ea typeface="+mn-lt"/>
                <a:cs typeface="+mn-lt"/>
              </a:rPr>
              <a:t> VOI TULLA ENSIMMÄISILLÄ KERROILLA MUKAAN KURSSILAISEN TUEKSI.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+mn-lt"/>
                <a:cs typeface="+mn-lt"/>
              </a:rPr>
              <a:t>Kukin ryhmä voi lisätä ryhmäkohtaisia sääntöjä, mikäli kokevat tarpeelliseksi. Tulostettavissa ekstrassa</a:t>
            </a:r>
            <a:endParaRPr lang="fi-FI">
              <a:ea typeface="Verdana"/>
              <a:cs typeface="Verdana"/>
            </a:endParaRPr>
          </a:p>
          <a:p>
            <a:endParaRPr lang="fi-FI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298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929363"/>
            <a:ext cx="6434052" cy="1143000"/>
          </a:xfrm>
        </p:spPr>
        <p:txBody>
          <a:bodyPr/>
          <a:lstStyle/>
          <a:p>
            <a:r>
              <a:rPr lang="fi-FI"/>
              <a:t>Käytännön rungon rakentaminen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582547"/>
            <a:ext cx="8229600" cy="46104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None/>
            </a:pPr>
            <a:r>
              <a:rPr lang="fi-FI"/>
              <a:t>	</a:t>
            </a:r>
          </a:p>
          <a:p>
            <a:pPr lvl="1">
              <a:buNone/>
            </a:pPr>
            <a:endParaRPr lang="fi-FI"/>
          </a:p>
          <a:p>
            <a:pPr lvl="1">
              <a:buFont typeface="Arial" pitchFamily="34" charset="0"/>
              <a:buChar char="•"/>
            </a:pPr>
            <a:r>
              <a:rPr lang="fi-FI"/>
              <a:t>AJANKOHTAISET, UUTISET </a:t>
            </a:r>
            <a:r>
              <a:rPr lang="fi-FI" i="1"/>
              <a:t>(</a:t>
            </a:r>
            <a:r>
              <a:rPr lang="fi-FI" i="1" err="1"/>
              <a:t>aktueltt</a:t>
            </a:r>
            <a:r>
              <a:rPr lang="fi-FI" i="1"/>
              <a:t>, </a:t>
            </a:r>
            <a:r>
              <a:rPr lang="fi-FI" i="1" err="1"/>
              <a:t>nyheter</a:t>
            </a:r>
            <a:r>
              <a:rPr lang="fi-FI" i="1"/>
              <a:t>)</a:t>
            </a:r>
            <a:endParaRPr lang="fi-FI" i="1">
              <a:ea typeface="Verdana"/>
            </a:endParaRPr>
          </a:p>
          <a:p>
            <a:pPr lvl="1">
              <a:buFont typeface="Arial" pitchFamily="34" charset="0"/>
              <a:buChar char="•"/>
            </a:pPr>
            <a:r>
              <a:rPr lang="fi-FI"/>
              <a:t>KAHVITAUKO </a:t>
            </a:r>
            <a:r>
              <a:rPr lang="fi-FI" i="1"/>
              <a:t>(</a:t>
            </a:r>
            <a:r>
              <a:rPr lang="fi-FI" i="1" err="1"/>
              <a:t>kaffepaus</a:t>
            </a:r>
            <a:r>
              <a:rPr lang="fi-FI" i="1"/>
              <a:t>)</a:t>
            </a:r>
            <a:endParaRPr lang="fi-FI" i="1">
              <a:ea typeface="Verdana"/>
            </a:endParaRPr>
          </a:p>
          <a:p>
            <a:pPr lvl="1">
              <a:buFont typeface="Arial" pitchFamily="34" charset="0"/>
              <a:buChar char="•"/>
            </a:pPr>
            <a:r>
              <a:rPr lang="fi-FI"/>
              <a:t>TEEMAKESKUSTELU </a:t>
            </a:r>
            <a:r>
              <a:rPr lang="fi-FI" i="1"/>
              <a:t>(</a:t>
            </a:r>
            <a:r>
              <a:rPr lang="fi-FI" i="1" err="1"/>
              <a:t>tema</a:t>
            </a:r>
            <a:r>
              <a:rPr lang="fi-FI" i="1"/>
              <a:t> </a:t>
            </a:r>
            <a:r>
              <a:rPr lang="fi-FI" i="1" err="1"/>
              <a:t>diskussion</a:t>
            </a:r>
            <a:r>
              <a:rPr lang="fi-FI" i="1"/>
              <a:t>)</a:t>
            </a:r>
            <a:endParaRPr lang="fi-FI" i="1">
              <a:ea typeface="Verdana"/>
            </a:endParaRPr>
          </a:p>
          <a:p>
            <a:pPr lvl="1">
              <a:buFont typeface="Arial" pitchFamily="34" charset="0"/>
              <a:buChar char="•"/>
            </a:pPr>
            <a:r>
              <a:rPr lang="fi-FI"/>
              <a:t>KOMMUNIKAATIOHARJOITUS </a:t>
            </a:r>
            <a:r>
              <a:rPr lang="fi-FI" i="1">
                <a:ea typeface="+mn-lt"/>
                <a:cs typeface="+mn-lt"/>
              </a:rPr>
              <a:t>(kommunikationsövningar)</a:t>
            </a:r>
            <a:endParaRPr lang="fi-FI" i="1">
              <a:ea typeface="Verdana"/>
            </a:endParaRPr>
          </a:p>
          <a:p>
            <a:pPr lvl="1">
              <a:buNone/>
            </a:pPr>
            <a:endParaRPr lang="fi-FI">
              <a:ea typeface="Verdana"/>
            </a:endParaRPr>
          </a:p>
          <a:p>
            <a:pPr lvl="1"/>
            <a:endParaRPr lang="fi-FI">
              <a:ea typeface="Verdana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2605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Ajankohtaiset, uutiset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/>
              <a:t>FIILISMITTARI -harjoitus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/>
              <a:t>   Millä mielellä ja fiiliksillä kukin on liikkeellä? </a:t>
            </a:r>
            <a:endParaRPr lang="fi-FI">
              <a:ea typeface="Verdana"/>
            </a:endParaRPr>
          </a:p>
          <a:p>
            <a:pPr marL="0" indent="0">
              <a:buNone/>
            </a:pPr>
            <a:endParaRPr lang="fi-FI">
              <a:ea typeface="Verdan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LEHDET</a:t>
            </a:r>
            <a:endParaRPr lang="fi-FI">
              <a:ea typeface="Verdana"/>
            </a:endParaRPr>
          </a:p>
          <a:p>
            <a:pPr marL="0" indent="0">
              <a:buNone/>
            </a:pPr>
            <a:r>
              <a:rPr lang="fi-FI"/>
              <a:t>    Millaisia erilaisia toteutustapoja löytyy?</a:t>
            </a:r>
            <a:endParaRPr lang="fi-FI">
              <a:ea typeface="Verdana"/>
            </a:endParaRPr>
          </a:p>
          <a:p>
            <a:pPr marL="0" indent="0">
              <a:buNone/>
            </a:pPr>
            <a:r>
              <a:rPr lang="fi-FI"/>
              <a:t>		- Selaillaan rauhassa yhdessä lehtiä</a:t>
            </a:r>
            <a:endParaRPr lang="fi-FI">
              <a:ea typeface="Verdana"/>
            </a:endParaRPr>
          </a:p>
          <a:p>
            <a:pPr marL="0" indent="0">
              <a:buNone/>
            </a:pPr>
            <a:r>
              <a:rPr lang="fi-FI"/>
              <a:t>    		- Etsitään hyviä (+) / huonoja (-) uutisia</a:t>
            </a:r>
            <a:endParaRPr lang="fi-FI">
              <a:ea typeface="Verdana"/>
            </a:endParaRPr>
          </a:p>
          <a:p>
            <a:pPr lvl="2">
              <a:buFontTx/>
              <a:buChar char="-"/>
            </a:pPr>
            <a:r>
              <a:rPr lang="fi-FI"/>
              <a:t>Annetaan valmiita kysymyksiä, joista kurssilaiset voivat valita haluamansa (MIKSI, MITEN, MISSÄ jne.)</a:t>
            </a:r>
            <a:endParaRPr lang="fi-FI">
              <a:ea typeface="Verdana"/>
            </a:endParaRPr>
          </a:p>
          <a:p>
            <a:pPr lvl="2">
              <a:buFontTx/>
              <a:buChar char="-"/>
            </a:pPr>
            <a:r>
              <a:rPr lang="fi-FI"/>
              <a:t>Valmiin lehtileikkeen tuominen</a:t>
            </a:r>
            <a:endParaRPr lang="fi-FI">
              <a:ea typeface="Verdana"/>
            </a:endParaRPr>
          </a:p>
          <a:p>
            <a:pPr lvl="2">
              <a:buFontTx/>
              <a:buChar char="-"/>
            </a:pPr>
            <a:r>
              <a:rPr lang="fi-FI">
                <a:ea typeface="Verdana"/>
              </a:rPr>
              <a:t>Muista itse käydä etukäteen vähän päivän uutisia läpi</a:t>
            </a:r>
          </a:p>
        </p:txBody>
      </p:sp>
    </p:spTree>
    <p:extLst>
      <p:ext uri="{BB962C8B-B14F-4D97-AF65-F5344CB8AC3E}">
        <p14:creationId xmlns:p14="http://schemas.microsoft.com/office/powerpoint/2010/main" val="355482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Kahvitauko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/>
              <a:t>Toisissa opistoissa oma kahvila, kun taas toisessa paikassa kahvit keitetään itse </a:t>
            </a:r>
          </a:p>
          <a:p>
            <a:endParaRPr lang="fi-FI"/>
          </a:p>
          <a:p>
            <a:r>
              <a:rPr lang="fi-FI"/>
              <a:t>Selvitä opiston oman henkilöstön kanssa, miten järkevää toimia</a:t>
            </a:r>
            <a:endParaRPr lang="fi-FI">
              <a:ea typeface="Verdana"/>
              <a:cs typeface="Verdana"/>
            </a:endParaRPr>
          </a:p>
          <a:p>
            <a:pPr lvl="1"/>
            <a:r>
              <a:rPr lang="fi-FI"/>
              <a:t>Kahvimaksu, tarvikkeiden hankinta, väliaikaisesti omat välipalat mukana, juodaanko kahvit kahvilan sijaan luokassa ja mihin aikaan?</a:t>
            </a:r>
            <a:endParaRPr lang="fi-FI">
              <a:ea typeface="Verdana"/>
              <a:cs typeface="Verdana"/>
            </a:endParaRPr>
          </a:p>
          <a:p>
            <a:pPr lvl="1"/>
            <a:endParaRPr lang="fi-FI"/>
          </a:p>
          <a:p>
            <a:pPr marL="457200" lvl="1" indent="0">
              <a:buNone/>
            </a:pPr>
            <a:r>
              <a:rPr lang="fi-FI"/>
              <a:t>TÄMÄ EHKÄ JUTTU-TUVAN ODOTETUIN 			  				OHJELMANUMERO </a:t>
            </a:r>
            <a:r>
              <a:rPr lang="fi-FI">
                <a:sym typeface="Wingdings" panose="05000000000000000000" pitchFamily="2" charset="2"/>
              </a:rPr>
              <a:t></a:t>
            </a:r>
            <a:endParaRPr lang="fi-FI"/>
          </a:p>
          <a:p>
            <a:pPr lvl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762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Teemakeskustelu/ kommunikaatioharjoitus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/>
              <a:t>TUTUSTUMINEN TÄRKEÄÄ</a:t>
            </a:r>
          </a:p>
          <a:p>
            <a:pPr marL="0" indent="0">
              <a:buNone/>
            </a:pPr>
            <a:r>
              <a:rPr lang="fi-FI"/>
              <a:t>	Varsinkin alkuun saa olla päätavoitteena.</a:t>
            </a:r>
          </a:p>
          <a:p>
            <a:pPr marL="0" indent="0">
              <a:buNone/>
            </a:pPr>
            <a:endParaRPr lang="fi-FI"/>
          </a:p>
          <a:p>
            <a:r>
              <a:rPr lang="fi-FI"/>
              <a:t>YHDESSÄ TEKEMINEN</a:t>
            </a:r>
            <a:endParaRPr lang="fi-FI">
              <a:ea typeface="Verdana"/>
              <a:cs typeface="Verdana"/>
            </a:endParaRPr>
          </a:p>
          <a:p>
            <a:pPr marL="457200" lvl="1" indent="0">
              <a:buNone/>
            </a:pPr>
            <a:r>
              <a:rPr lang="fi-FI"/>
              <a:t>Otetaan kaikki mukaan. Pyritään saamaan aikaan tunne, että yhdessä tästä selvitään! </a:t>
            </a:r>
            <a:endParaRPr lang="fi-FI">
              <a:ea typeface="Verdana"/>
              <a:cs typeface="Verdana"/>
            </a:endParaRPr>
          </a:p>
          <a:p>
            <a:endParaRPr lang="fi-FI">
              <a:ea typeface="Verdana"/>
              <a:cs typeface="Verdana"/>
            </a:endParaRPr>
          </a:p>
          <a:p>
            <a:r>
              <a:rPr lang="fi-FI"/>
              <a:t>OSALLISUUS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/>
              <a:t>	Varmistaa, että kaikki pääsevät osallistumaan omalla 	tavallaan (on erilaisia tapoja osallistua). Kaikki tulevat kohdatuksi.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endParaRPr lang="fi-FI"/>
          </a:p>
          <a:p>
            <a:r>
              <a:rPr lang="fi-FI"/>
              <a:t>HUUMORI!!!</a:t>
            </a:r>
            <a:endParaRPr lang="fi-FI">
              <a:ea typeface="Verdana"/>
              <a:cs typeface="Verdana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1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419605-9403-4DD8-B53F-C20195BC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Teemakeskusteluiden aiheita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824E46-6004-4D69-87FC-B51BBEF8D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>
                <a:ea typeface="Verdana"/>
              </a:rPr>
              <a:t>Terveys ja hyvinvointi</a:t>
            </a:r>
          </a:p>
          <a:p>
            <a:r>
              <a:rPr lang="fi-FI">
                <a:ea typeface="Verdana"/>
              </a:rPr>
              <a:t>Kulttuuri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</a:rPr>
              <a:t>Historia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</a:rPr>
              <a:t>Luonto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</a:rPr>
              <a:t>Ympäristö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  <a:cs typeface="Verdana"/>
              </a:rPr>
              <a:t>Juhlat ja tapahtumat (vuosikello)</a:t>
            </a:r>
          </a:p>
          <a:p>
            <a:r>
              <a:rPr lang="fi-FI">
                <a:ea typeface="Verdana"/>
                <a:cs typeface="Verdana"/>
              </a:rPr>
              <a:t>Matkailu</a:t>
            </a:r>
          </a:p>
          <a:p>
            <a:r>
              <a:rPr lang="fi-FI">
                <a:ea typeface="Verdana"/>
                <a:cs typeface="Verdana"/>
              </a:rPr>
              <a:t>Omat mielenkiinnon kohteet, kysy myös ryhmältä!</a:t>
            </a:r>
          </a:p>
          <a:p>
            <a:pPr marL="0" indent="0">
              <a:buNone/>
            </a:pPr>
            <a:endParaRPr lang="fi-FI">
              <a:ea typeface="Verdana"/>
            </a:endParaRPr>
          </a:p>
          <a:p>
            <a:pPr lvl="1"/>
            <a:r>
              <a:rPr lang="fi-FI">
                <a:ea typeface="Verdana"/>
              </a:rPr>
              <a:t>Näitä kukin voi toteuttaa ja soveltaa oman ryhmän toiveiden mukaisesti. </a:t>
            </a:r>
            <a:endParaRPr lang="fi-FI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8943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fi-FI"/>
            </a:b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40000" lnSpcReduction="20000"/>
          </a:bodyPr>
          <a:lstStyle/>
          <a:p>
            <a:endParaRPr lang="fi-FI"/>
          </a:p>
          <a:p>
            <a:endParaRPr lang="fi-FI"/>
          </a:p>
          <a:p>
            <a:endParaRPr lang="fi-FI"/>
          </a:p>
          <a:p>
            <a:r>
              <a:rPr lang="fi-FI"/>
              <a:t>                   </a:t>
            </a:r>
          </a:p>
          <a:p>
            <a:r>
              <a:rPr lang="fi-FI"/>
              <a:t> </a:t>
            </a:r>
          </a:p>
        </p:txBody>
      </p:sp>
      <p:pic>
        <p:nvPicPr>
          <p:cNvPr id="5" name="Kuva 4" descr="cid:FFB389A1-F4D0-4D9C-BC42-E223230452B2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0" y="326789"/>
            <a:ext cx="1691831" cy="14669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26A9D03-A028-4C2E-A277-30B5F331B62C}"/>
              </a:ext>
            </a:extLst>
          </p:cNvPr>
          <p:cNvSpPr txBox="1"/>
          <p:nvPr/>
        </p:nvSpPr>
        <p:spPr>
          <a:xfrm>
            <a:off x="630194" y="2137719"/>
            <a:ext cx="78959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b="1">
                <a:solidFill>
                  <a:schemeClr val="bg1"/>
                </a:solidFill>
                <a:ea typeface="Verdana"/>
                <a:cs typeface="Verdana"/>
              </a:rPr>
              <a:t>Perehdytyskoulutus Juttu-tupa-ohjaajille</a:t>
            </a:r>
          </a:p>
          <a:p>
            <a:pPr algn="ctr"/>
            <a:r>
              <a:rPr lang="fi-FI" sz="2400" b="1">
                <a:solidFill>
                  <a:schemeClr val="bg1"/>
                </a:solidFill>
                <a:ea typeface="Verdana"/>
                <a:cs typeface="Verdana"/>
              </a:rPr>
              <a:t>Elokuu 2021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D4F941E-5C17-4014-B276-06BEF2559C27}"/>
              </a:ext>
            </a:extLst>
          </p:cNvPr>
          <p:cNvSpPr txBox="1"/>
          <p:nvPr/>
        </p:nvSpPr>
        <p:spPr>
          <a:xfrm>
            <a:off x="983135" y="5567491"/>
            <a:ext cx="72287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>
                <a:solidFill>
                  <a:schemeClr val="bg1"/>
                </a:solidFill>
              </a:rPr>
              <a:t>Pirjo Laine, vastaava suunnittelija Juttu-tupa-verkosto</a:t>
            </a:r>
          </a:p>
          <a:p>
            <a:pPr algn="ctr"/>
            <a:r>
              <a:rPr lang="fi-FI">
                <a:solidFill>
                  <a:schemeClr val="bg1"/>
                </a:solidFill>
                <a:ea typeface="Verdana"/>
                <a:cs typeface="Verdana"/>
              </a:rPr>
              <a:t>Maria </a:t>
            </a:r>
            <a:r>
              <a:rPr lang="fi-FI" err="1">
                <a:solidFill>
                  <a:schemeClr val="bg1"/>
                </a:solidFill>
                <a:ea typeface="Verdana"/>
                <a:cs typeface="Verdana"/>
              </a:rPr>
              <a:t>Vinberg</a:t>
            </a:r>
            <a:r>
              <a:rPr lang="fi-FI">
                <a:solidFill>
                  <a:schemeClr val="bg1"/>
                </a:solidFill>
                <a:ea typeface="Verdana"/>
                <a:cs typeface="Verdana"/>
              </a:rPr>
              <a:t>, puheterapeutti, afasiaan liittyvä ohjaus</a:t>
            </a:r>
          </a:p>
        </p:txBody>
      </p:sp>
    </p:spTree>
    <p:extLst>
      <p:ext uri="{BB962C8B-B14F-4D97-AF65-F5344CB8AC3E}">
        <p14:creationId xmlns:p14="http://schemas.microsoft.com/office/powerpoint/2010/main" val="33635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4157" y="1295512"/>
            <a:ext cx="8229600" cy="502562"/>
          </a:xfrm>
        </p:spPr>
        <p:txBody>
          <a:bodyPr>
            <a:normAutofit fontScale="90000"/>
          </a:bodyPr>
          <a:lstStyle/>
          <a:p>
            <a:r>
              <a:rPr lang="fi-FI"/>
              <a:t>Esimerkkitoteutuksia teemakeskusteluista </a:t>
            </a:r>
            <a:endParaRPr lang="fi-FI">
              <a:ea typeface="Verdana"/>
              <a:cs typeface="Verdan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9012" y="2012449"/>
            <a:ext cx="8229600" cy="48455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/>
              <a:t>HISTORIA AIKAJANALLA voit rakentaa koko alkukauden</a:t>
            </a:r>
          </a:p>
          <a:p>
            <a:pPr marL="0" indent="0">
              <a:buNone/>
            </a:pPr>
            <a:r>
              <a:rPr lang="fi-FI" sz="2000"/>
              <a:t>(oman elämän historia, suuret elämäntapahtumat,      Suomen ja maailman historia, musiikin historia)</a:t>
            </a:r>
            <a:endParaRPr lang="fi-FI" sz="2000">
              <a:ea typeface="Verdana"/>
            </a:endParaRPr>
          </a:p>
          <a:p>
            <a:pPr marL="0" indent="0">
              <a:buNone/>
            </a:pPr>
            <a:r>
              <a:rPr lang="fi-FI" sz="2000"/>
              <a:t>TAI</a:t>
            </a:r>
            <a:endParaRPr lang="fi-FI" sz="2000">
              <a:ea typeface="Verdan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/>
              <a:t>MATKAILU –teema karttakirjan tai sovelluksen avulla</a:t>
            </a:r>
            <a:endParaRPr lang="fi-FI" sz="2000">
              <a:ea typeface="Verdana"/>
            </a:endParaRPr>
          </a:p>
          <a:p>
            <a:pPr marL="0" indent="0">
              <a:buNone/>
            </a:pPr>
            <a:r>
              <a:rPr lang="fi-FI" sz="2000"/>
              <a:t>(oma matkailuhistoria ja siihen liittyvät muistot, millaisesta matkasta unelmoin?)</a:t>
            </a:r>
            <a:endParaRPr lang="fi-FI" sz="2000">
              <a:ea typeface="Verdana"/>
            </a:endParaRPr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r>
              <a:rPr lang="fi-FI" sz="2000"/>
              <a:t>MOLEMMAT AIHEITA, JOTKA OVAT HYVIN HENKILÖKOHTAISIA JA HERÄTTÄVÄT TUNTEITA, SAAVAT KESKUSTELUA AIKAISEKSI.</a:t>
            </a:r>
            <a:endParaRPr lang="fi-FI" sz="2000">
              <a:ea typeface="Verdana"/>
            </a:endParaRPr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  <a:hlinkClick r:id="rId2"/>
              </a:rPr>
              <a:t>https://ryhmarenki.fi/oman-elaman-jana/</a:t>
            </a:r>
            <a:r>
              <a:rPr lang="fi-FI" sz="2000">
                <a:ea typeface="+mn-lt"/>
                <a:cs typeface="+mn-lt"/>
              </a:rPr>
              <a:t> </a:t>
            </a:r>
            <a:endParaRPr lang="fi-FI"/>
          </a:p>
          <a:p>
            <a:endParaRPr lang="fi-FI">
              <a:ea typeface="Verdana"/>
            </a:endParaRPr>
          </a:p>
          <a:p>
            <a:pPr marL="0" indent="0">
              <a:buNone/>
            </a:pPr>
            <a:endParaRPr lang="fi-FI">
              <a:ea typeface="Verdana"/>
            </a:endParaRPr>
          </a:p>
          <a:p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8174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05296F-3013-4B61-A2C0-C5781AF4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Esimerkkitoteutuksia kommunikaatioharjoituksista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7CDD85-DC0D-4891-9AE6-98BE8FB1B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>
                <a:ea typeface="Verdana"/>
              </a:rPr>
              <a:t>Kommunikaatioharjoitus toimii esimerkiksi hyvänä "taukojumppana"</a:t>
            </a:r>
          </a:p>
          <a:p>
            <a:pPr lvl="1"/>
            <a:r>
              <a:rPr lang="fi-FI">
                <a:ea typeface="Verdana"/>
              </a:rPr>
              <a:t>Hirsipuu (aakkostaulu)</a:t>
            </a:r>
            <a:endParaRPr lang="fi-FI">
              <a:ea typeface="Verdana"/>
              <a:cs typeface="Verdana"/>
            </a:endParaRPr>
          </a:p>
          <a:p>
            <a:pPr lvl="1"/>
            <a:r>
              <a:rPr lang="fi-FI">
                <a:ea typeface="Verdana"/>
              </a:rPr>
              <a:t>Juttu-tupa-peli, Ota koppi ja kerro (Ryhmärenki-linkit)</a:t>
            </a:r>
            <a:endParaRPr lang="fi-FI">
              <a:ea typeface="Verdana"/>
              <a:cs typeface="Verdana"/>
            </a:endParaRPr>
          </a:p>
          <a:p>
            <a:pPr lvl="1"/>
            <a:r>
              <a:rPr lang="fi-FI">
                <a:ea typeface="Verdana"/>
              </a:rPr>
              <a:t>Bingot, Laiva on lastattu, muu aivojumppa</a:t>
            </a:r>
            <a:endParaRPr lang="fi-FI">
              <a:ea typeface="Verdana"/>
              <a:cs typeface="Verdana"/>
            </a:endParaRPr>
          </a:p>
          <a:p>
            <a:pPr lvl="1"/>
            <a:r>
              <a:rPr lang="fi-FI">
                <a:ea typeface="Verdana"/>
              </a:rPr>
              <a:t>Sananselitys (</a:t>
            </a:r>
            <a:r>
              <a:rPr lang="fi-FI" err="1">
                <a:ea typeface="Verdana"/>
              </a:rPr>
              <a:t>esim</a:t>
            </a:r>
            <a:r>
              <a:rPr lang="fi-FI">
                <a:ea typeface="Verdana"/>
              </a:rPr>
              <a:t> Alias/Tigerin </a:t>
            </a:r>
            <a:r>
              <a:rPr lang="fi-FI" err="1">
                <a:ea typeface="Verdana"/>
              </a:rPr>
              <a:t>Guess</a:t>
            </a:r>
            <a:r>
              <a:rPr lang="fi-FI">
                <a:ea typeface="Verdana"/>
              </a:rPr>
              <a:t> </a:t>
            </a:r>
            <a:r>
              <a:rPr lang="fi-FI" err="1">
                <a:ea typeface="Verdana"/>
              </a:rPr>
              <a:t>what</a:t>
            </a:r>
            <a:r>
              <a:rPr lang="fi-FI">
                <a:ea typeface="Verdana"/>
              </a:rPr>
              <a:t>! -korttien avulla) sääntöjä soveltaen!</a:t>
            </a:r>
            <a:endParaRPr lang="fi-FI">
              <a:ea typeface="Verdana"/>
              <a:cs typeface="Verdana"/>
            </a:endParaRPr>
          </a:p>
          <a:p>
            <a:pPr marL="457200" lvl="1" indent="0">
              <a:buNone/>
            </a:pPr>
            <a:endParaRPr lang="fi-FI">
              <a:ea typeface="Verdana"/>
              <a:cs typeface="Verdana"/>
            </a:endParaRPr>
          </a:p>
          <a:p>
            <a:pPr marL="457200" lvl="1" indent="0">
              <a:buNone/>
            </a:pPr>
            <a:r>
              <a:rPr lang="fi-FI">
                <a:ea typeface="Verdana"/>
              </a:rPr>
              <a:t>Valmiita harjoitusideoita löytyy runsaasti extranetistä (linkki viimeisellä dialla)</a:t>
            </a:r>
            <a:endParaRPr lang="fi-FI">
              <a:ea typeface="Verdana"/>
              <a:cs typeface="Verdana"/>
            </a:endParaRPr>
          </a:p>
          <a:p>
            <a:pPr lvl="1"/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989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E986ED-25BE-4077-96DF-C00291A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Visailut Juttu-tuvissa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FF1D9A-994D-40C0-8F97-165023268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Verdana"/>
              </a:rPr>
              <a:t>Erilaiset pelit ja visat toimivat usein hyvin ryhmissä teemakeskustelujen aiheisiin liittyen!</a:t>
            </a:r>
          </a:p>
          <a:p>
            <a:r>
              <a:rPr lang="fi-FI">
                <a:ea typeface="Verdana"/>
              </a:rPr>
              <a:t>Valmiit vastausvaihtoehdot; hyvä jos voi vastata esim. Numerolla 1-4, tai kyllä-ei.</a:t>
            </a:r>
          </a:p>
          <a:p>
            <a:r>
              <a:rPr lang="fi-FI">
                <a:ea typeface="Verdana"/>
              </a:rPr>
              <a:t>Lue rauhassa sekä kysymys että vastaukset ääneen, tue ymmärtämistä tarvittaessa piirtämällä tai kuvilla.</a:t>
            </a:r>
          </a:p>
          <a:p>
            <a:r>
              <a:rPr lang="fi-FI">
                <a:ea typeface="Verdana"/>
              </a:rPr>
              <a:t>Valmiita visailuja ja ideoita löytyy Ryhmärenki-sivustolta, katso esim. luontoaiheiset visat:</a:t>
            </a:r>
          </a:p>
          <a:p>
            <a:r>
              <a:rPr lang="fi-FI">
                <a:ea typeface="+mn-lt"/>
                <a:cs typeface="+mn-lt"/>
                <a:hlinkClick r:id="rId2"/>
              </a:rPr>
              <a:t>https://ryhmarenki.fi/luontojuttuja/</a:t>
            </a:r>
            <a:r>
              <a:rPr lang="fi-FI">
                <a:ea typeface="+mn-lt"/>
                <a:cs typeface="+mn-lt"/>
              </a:rPr>
              <a:t> </a:t>
            </a:r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76755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3342" y="412955"/>
            <a:ext cx="7772400" cy="1143000"/>
          </a:xfrm>
        </p:spPr>
        <p:txBody>
          <a:bodyPr/>
          <a:lstStyle/>
          <a:p>
            <a:r>
              <a:rPr lang="fi-FI" altLang="fi-FI">
                <a:latin typeface="Arial"/>
                <a:cs typeface="Arial"/>
              </a:rPr>
              <a:t>AVH ja afasiapeli – </a:t>
            </a:r>
            <a:r>
              <a:rPr lang="fi-FI" altLang="fi-FI" err="1">
                <a:latin typeface="Arial"/>
                <a:cs typeface="Arial"/>
              </a:rPr>
              <a:t>Kahoot</a:t>
            </a:r>
            <a:r>
              <a:rPr lang="fi-FI" altLang="fi-FI">
                <a:latin typeface="Arial"/>
                <a:cs typeface="Arial"/>
              </a:rPr>
              <a:t>!</a:t>
            </a:r>
            <a:endParaRPr lang="fi-FI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84313"/>
            <a:ext cx="4010025" cy="4111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  <a:defRPr/>
            </a:pPr>
            <a:endParaRPr lang="fi-FI" altLang="fi-FI" sz="2100">
              <a:latin typeface="Arial" panose="020B0604020202020204" pitchFamily="34" charset="0"/>
              <a:cs typeface="Arial"/>
            </a:endParaRPr>
          </a:p>
          <a:p>
            <a:pPr lvl="1" eaLnBrk="1" hangingPunct="1">
              <a:defRPr/>
            </a:pPr>
            <a:endParaRPr lang="fi-FI" altLang="fi-FI" sz="2000">
              <a:latin typeface="Arial" panose="020B0604020202020204" pitchFamily="34" charset="0"/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fi-FI" altLang="fi-FI" sz="2000">
              <a:latin typeface="Arial" panose="020B0604020202020204" pitchFamily="34" charset="0"/>
            </a:endParaRPr>
          </a:p>
        </p:txBody>
      </p:sp>
      <p:sp>
        <p:nvSpPr>
          <p:cNvPr id="8197" name="Alatunnisteen paikkamerkki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>
                <a:solidFill>
                  <a:srgbClr val="FFFFFF"/>
                </a:solidFill>
                <a:latin typeface="Times New Roman" panose="02020603050405020304" pitchFamily="18" charset="0"/>
              </a:rPr>
              <a:t>Puheterapeutti Krista Hoffström</a:t>
            </a:r>
          </a:p>
        </p:txBody>
      </p:sp>
      <p:sp>
        <p:nvSpPr>
          <p:cNvPr id="8198" name="Dian numeron paikkamerkki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4B0E87-6973-450B-BD59-58DE80CEF8AB}" type="slidenum">
              <a:rPr lang="fi-FI" altLang="fi-FI" sz="1200" smtClean="0">
                <a:solidFill>
                  <a:srgbClr val="FF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i-FI" altLang="fi-FI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9FC82-556A-4F95-981A-2A59B3D89BD9}" type="datetime1">
              <a:rPr lang="fi-FI"/>
              <a:pPr>
                <a:defRPr/>
              </a:pPr>
              <a:t>16.8.2021</a:t>
            </a:fld>
            <a:endParaRPr lang="fi-FI"/>
          </a:p>
        </p:txBody>
      </p:sp>
      <p:pic>
        <p:nvPicPr>
          <p:cNvPr id="4" name="Kuva 4" descr="Kuva, joka sisältää kohteen teksti, merkki&#10;&#10;Kuvaus luotu automaattisesti">
            <a:extLst>
              <a:ext uri="{FF2B5EF4-FFF2-40B4-BE49-F238E27FC236}">
                <a16:creationId xmlns:a16="http://schemas.microsoft.com/office/drawing/2014/main" id="{B4284B5A-5F6D-40DE-82B4-5ABF02141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54428" y="1805354"/>
            <a:ext cx="5465805" cy="3823940"/>
          </a:xfrm>
        </p:spPr>
      </p:pic>
    </p:spTree>
    <p:extLst>
      <p:ext uri="{BB962C8B-B14F-4D97-AF65-F5344CB8AC3E}">
        <p14:creationId xmlns:p14="http://schemas.microsoft.com/office/powerpoint/2010/main" val="3576700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773E60-0159-496D-8DBF-7BD0B9CCE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36352" y="1615369"/>
            <a:ext cx="7772400" cy="1470025"/>
          </a:xfrm>
        </p:spPr>
        <p:txBody>
          <a:bodyPr/>
          <a:lstStyle/>
          <a:p>
            <a:r>
              <a:rPr lang="fi-FI">
                <a:ea typeface="Verdana"/>
              </a:rPr>
              <a:t>Lounastauolle!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44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6178" y="1506277"/>
            <a:ext cx="7772400" cy="1470025"/>
          </a:xfrm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Perehdytys tuettuun keskusteluun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1310194" y="5446053"/>
            <a:ext cx="6400800" cy="895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solidFill>
                  <a:schemeClr val="bg1"/>
                </a:solidFill>
                <a:ea typeface="Verdana"/>
                <a:cs typeface="Verdana"/>
              </a:rPr>
              <a:t>Videoita ja keskustelua</a:t>
            </a:r>
          </a:p>
        </p:txBody>
      </p:sp>
    </p:spTree>
    <p:extLst>
      <p:ext uri="{BB962C8B-B14F-4D97-AF65-F5344CB8AC3E}">
        <p14:creationId xmlns:p14="http://schemas.microsoft.com/office/powerpoint/2010/main" val="1069738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3342" y="412955"/>
            <a:ext cx="7772400" cy="1143000"/>
          </a:xfrm>
        </p:spPr>
        <p:txBody>
          <a:bodyPr/>
          <a:lstStyle/>
          <a:p>
            <a:r>
              <a:rPr lang="fi-FI" altLang="fi-FI">
                <a:latin typeface="Arial"/>
                <a:cs typeface="Arial"/>
              </a:rPr>
              <a:t>Jerry – esimerkki </a:t>
            </a:r>
            <a:br>
              <a:rPr lang="fi-FI" altLang="fi-FI">
                <a:latin typeface="Arial"/>
                <a:cs typeface="Arial"/>
              </a:rPr>
            </a:br>
            <a:r>
              <a:rPr lang="fi-FI" altLang="fi-FI">
                <a:latin typeface="Arial"/>
                <a:cs typeface="Arial"/>
              </a:rPr>
              <a:t>tuetusta keskustelusta</a:t>
            </a:r>
            <a:endParaRPr lang="fi-FI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63378" y="2015654"/>
            <a:ext cx="4010025" cy="4111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fi-FI" sz="2000">
                <a:ea typeface="+mn-lt"/>
                <a:cs typeface="+mn-lt"/>
              </a:rPr>
              <a:t>1. Ennen-video; afaattinen henkilö lääkärin vastaanotolla, ei apuvälineitä</a:t>
            </a:r>
          </a:p>
          <a:p>
            <a:pPr marL="0" indent="0">
              <a:buNone/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- Kiinnitä huomiota: miltä vuorovaikutus tuntuu?</a:t>
            </a:r>
          </a:p>
          <a:p>
            <a:pPr marL="0" indent="0">
              <a:buNone/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- Millaisia kysymyksiä lääkäri esittää? </a:t>
            </a:r>
          </a:p>
          <a:p>
            <a:pPr marL="0" indent="0">
              <a:buNone/>
              <a:defRPr/>
            </a:pPr>
            <a:endParaRPr lang="fi-FI" sz="2000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r>
              <a:rPr lang="fi-FI" sz="2000" i="1">
                <a:latin typeface="Verdana"/>
                <a:ea typeface="Verdana"/>
                <a:cs typeface="Verdana"/>
              </a:rPr>
              <a:t>Avoin kysymys: vaatii laajempaa vastausta</a:t>
            </a:r>
            <a:endParaRPr lang="fi-FI" i="1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r>
              <a:rPr lang="fi-FI" sz="2000" i="1">
                <a:latin typeface="Verdana"/>
                <a:ea typeface="Verdana"/>
                <a:cs typeface="Verdana"/>
              </a:rPr>
              <a:t>Suljettu kysymys: voi vastata esim. Kyllä - ei </a:t>
            </a:r>
            <a:endParaRPr lang="fi-FI" sz="2000" i="1">
              <a:ea typeface="Verdana"/>
              <a:cs typeface="Verdana"/>
            </a:endParaRPr>
          </a:p>
          <a:p>
            <a:pPr marL="0" indent="0">
              <a:buNone/>
              <a:defRPr/>
            </a:pPr>
            <a:endParaRPr lang="fi-FI" sz="2000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endParaRPr lang="fi-FI" sz="2000">
              <a:latin typeface="Verdana"/>
              <a:ea typeface="Verdana"/>
              <a:cs typeface="Verdana"/>
            </a:endParaRPr>
          </a:p>
          <a:p>
            <a:pPr lvl="1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>
              <a:defRPr/>
            </a:pPr>
            <a:endParaRPr lang="fi-FI" alt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fi-FI" alt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7" name="Alatunnisteen paikkamerkki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>
                <a:solidFill>
                  <a:srgbClr val="FFFFFF"/>
                </a:solidFill>
                <a:latin typeface="Times New Roman" panose="02020603050405020304" pitchFamily="18" charset="0"/>
              </a:rPr>
              <a:t>Puheterapeutti Krista Hoffström</a:t>
            </a:r>
          </a:p>
        </p:txBody>
      </p:sp>
      <p:sp>
        <p:nvSpPr>
          <p:cNvPr id="8198" name="Dian numeron paikkamerkki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4B0E87-6973-450B-BD59-58DE80CEF8AB}" type="slidenum">
              <a:rPr lang="fi-FI" altLang="fi-FI" sz="1200" smtClean="0">
                <a:solidFill>
                  <a:srgbClr val="FF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i-FI" altLang="fi-FI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9FC82-556A-4F95-981A-2A59B3D89BD9}" type="datetime1">
              <a:rPr lang="fi-FI"/>
              <a:pPr>
                <a:defRPr/>
              </a:pPr>
              <a:t>16.8.2021</a:t>
            </a:fld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BBFE7A-89D7-42CD-8BE7-1C7310DF9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00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97462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0FA2EE-89DA-4CE8-9818-503B2D5E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Jerry video: jälkeen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2BCFE6-B6C4-403A-B6C5-AEFC0B429DF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Verdana"/>
              </a:rPr>
              <a:t>2. Jälkeen-video: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Verdana"/>
              </a:rPr>
              <a:t>Lääkäri on saanut koulutusta tukisanojen käyttämiseen.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Verdana"/>
              </a:rPr>
              <a:t>- Miltä vuorovaikutus nyt tuntuu? 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Verdana"/>
              </a:rPr>
              <a:t>- Millaisia kysymyksiä lääkäri esittää? </a:t>
            </a:r>
            <a:endParaRPr lang="en-US">
              <a:ea typeface="+mn-lt"/>
              <a:cs typeface="+mn-lt"/>
            </a:endParaRPr>
          </a:p>
          <a:p>
            <a:endParaRPr lang="fi-FI">
              <a:ea typeface="Verdana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2744DD6-7A9F-43BF-BBEC-0B893168E2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406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621558" y="227604"/>
            <a:ext cx="7772400" cy="1143000"/>
          </a:xfrm>
        </p:spPr>
        <p:txBody>
          <a:bodyPr/>
          <a:lstStyle/>
          <a:p>
            <a:r>
              <a:rPr lang="fi-FI" altLang="fi-FI">
                <a:latin typeface="Arial"/>
                <a:cs typeface="Arial"/>
              </a:rPr>
              <a:t>Tukikeinoja Juttu-tupiin 1/5</a:t>
            </a:r>
            <a:endParaRPr lang="fi-FI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14218" y="1099135"/>
            <a:ext cx="7852976" cy="553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Anna aikaa ja keskity vuorovaikutukseen.</a:t>
            </a:r>
            <a:endParaRPr lang="fi-FI" sz="2000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Luo vastausvaihtoehtoja, yksi keino kerrallaan. </a:t>
            </a:r>
          </a:p>
          <a:p>
            <a:pPr marL="0" indent="0">
              <a:buNone/>
              <a:defRPr/>
            </a:pPr>
            <a:endParaRPr lang="fi-FI" altLang="fi-FI" sz="2000" b="1">
              <a:latin typeface="Verdana"/>
              <a:ea typeface="Verdana"/>
              <a:cs typeface="Arial"/>
            </a:endParaRPr>
          </a:p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- Kirjoittaminen/teksti</a:t>
            </a:r>
            <a:endParaRPr lang="fi-FI" sz="2000">
              <a:latin typeface="Verdana"/>
              <a:ea typeface="Verdana"/>
              <a:cs typeface="Arial"/>
            </a:endParaRP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Arial"/>
              </a:rPr>
              <a:t>Tukisanat</a:t>
            </a:r>
            <a:r>
              <a:rPr lang="fi-FI" sz="2000">
                <a:latin typeface="Verdana"/>
                <a:ea typeface="Verdana"/>
                <a:cs typeface="Verdana"/>
              </a:rPr>
              <a:t>; keskustelun aikana, tärkeimmät sanat. </a:t>
            </a: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Valmiit sanalistat ja kommentit; esim. teemakeskustelun tukena</a:t>
            </a:r>
            <a:endParaRPr lang="fi-FI">
              <a:latin typeface="Verdana"/>
              <a:ea typeface="Verdana"/>
              <a:cs typeface="Verdana"/>
            </a:endParaRP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Alleviivaaminen &amp; yliviivaaminen; esim. Uutiskeskustelussa ja Levy-raadin bändien valitsemisessa, retkien ohjeiden läpikäynnissä yms.</a:t>
            </a:r>
            <a:endParaRPr lang="fi-FI">
              <a:latin typeface="Verdana"/>
              <a:ea typeface="Verdana"/>
              <a:cs typeface="Verdana"/>
            </a:endParaRP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Osallistujien nimet esillä, esim. valmiit nimikyltit.</a:t>
            </a:r>
            <a:endParaRPr lang="fi-FI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endParaRPr lang="fi-FI" sz="2000" b="1">
              <a:latin typeface="Verdana"/>
              <a:ea typeface="Verdana"/>
              <a:cs typeface="Arial"/>
            </a:endParaRPr>
          </a:p>
          <a:p>
            <a:pPr marL="0" indent="0">
              <a:buNone/>
              <a:defRPr/>
            </a:pPr>
            <a:endParaRPr lang="fi-FI" sz="2000">
              <a:latin typeface="Verdana"/>
              <a:ea typeface="Verdana"/>
              <a:cs typeface="Arial"/>
            </a:endParaRPr>
          </a:p>
          <a:p>
            <a:pPr lvl="2" indent="-285750">
              <a:defRPr/>
            </a:pPr>
            <a:endParaRPr lang="fi-FI" altLang="fi-FI" sz="2000">
              <a:latin typeface="Verdana"/>
              <a:ea typeface="Verdana"/>
              <a:cs typeface="Arial" panose="020B0604020202020204" pitchFamily="34" charset="0"/>
            </a:endParaRPr>
          </a:p>
          <a:p>
            <a:pPr lvl="2" indent="-285750">
              <a:defRPr/>
            </a:pPr>
            <a:endParaRPr lang="fi-FI" altLang="fi-FI" sz="2000">
              <a:latin typeface="Arial"/>
              <a:ea typeface="Verdana"/>
              <a:cs typeface="Arial" panose="020B0604020202020204" pitchFamily="34" charset="0"/>
            </a:endParaRPr>
          </a:p>
          <a:p>
            <a:pPr lvl="1" indent="-285750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 indent="-285750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fi-FI" alt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Dian numeron paikkamerkki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4B0E87-6973-450B-BD59-58DE80CEF8AB}" type="slidenum">
              <a:rPr lang="fi-FI" altLang="fi-FI" sz="1200" smtClean="0">
                <a:solidFill>
                  <a:srgbClr val="FF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i-FI" altLang="fi-FI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9FC82-556A-4F95-981A-2A59B3D89BD9}" type="datetime1">
              <a:rPr lang="fi-FI"/>
              <a:pPr>
                <a:defRPr/>
              </a:pPr>
              <a:t>16.8.2021</a:t>
            </a:fld>
            <a:endParaRPr lang="fi-FI"/>
          </a:p>
        </p:txBody>
      </p:sp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B866F7D-4478-4470-A8E2-931B6F088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42" y="5042770"/>
            <a:ext cx="2280715" cy="16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60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621558" y="227604"/>
            <a:ext cx="7772400" cy="1143000"/>
          </a:xfrm>
        </p:spPr>
        <p:txBody>
          <a:bodyPr/>
          <a:lstStyle/>
          <a:p>
            <a:r>
              <a:rPr lang="fi-FI" altLang="fi-FI">
                <a:latin typeface="Arial"/>
                <a:cs typeface="Arial"/>
              </a:rPr>
              <a:t>Tukikeinoja Juttu-tupiin 2/5</a:t>
            </a:r>
            <a:endParaRPr lang="fi-FI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14218" y="1099135"/>
            <a:ext cx="7852976" cy="553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Anna aikaa ja keskity vuorovaikutukseen.</a:t>
            </a:r>
            <a:endParaRPr lang="fi-FI" sz="2000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Luo vastausvaihtoehtoja, yksi keino kerrallaan. </a:t>
            </a:r>
          </a:p>
          <a:p>
            <a:pPr marL="0" indent="0">
              <a:buNone/>
              <a:defRPr/>
            </a:pPr>
            <a:endParaRPr lang="fi-FI" altLang="fi-FI" sz="2000" b="1">
              <a:latin typeface="Verdana"/>
              <a:ea typeface="Verdana"/>
              <a:cs typeface="Arial"/>
            </a:endParaRPr>
          </a:p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- Suljetut kysymykset ja asteikot</a:t>
            </a:r>
          </a:p>
          <a:p>
            <a:pPr>
              <a:defRPr/>
            </a:pPr>
            <a:r>
              <a:rPr lang="fi-FI" altLang="fi-FI" sz="2000">
                <a:latin typeface="Verdana"/>
                <a:ea typeface="Verdana"/>
                <a:cs typeface="Arial"/>
              </a:rPr>
              <a:t>Kyllä -ei – vaihtoehdot; kysy esim. "Oletko koskaan.." "Pidätkö" "Inhoatko" : Voi vahvistaa peukulla/nyökkäyksellä/kyllä-ei –korteilla..</a:t>
            </a:r>
            <a:endParaRPr lang="fi-FI" altLang="fi-FI" sz="2000" b="1">
              <a:latin typeface="Verdana"/>
              <a:ea typeface="Verdana"/>
              <a:cs typeface="Arial"/>
            </a:endParaRPr>
          </a:p>
          <a:p>
            <a:pPr>
              <a:defRPr/>
            </a:pPr>
            <a:r>
              <a:rPr lang="fi-FI" altLang="fi-FI" sz="2000">
                <a:latin typeface="Verdana"/>
                <a:ea typeface="Verdana"/>
                <a:cs typeface="Arial"/>
              </a:rPr>
              <a:t>Kuinka paljon..? 1-5 asteikolla. Esim. Levyraadissa. Voi nostaa 1-5 sormea, tai näyttää janalta, tai numeroista.</a:t>
            </a:r>
            <a:endParaRPr lang="fi-FI" altLang="fi-FI" sz="2000" b="1">
              <a:latin typeface="Verdana"/>
              <a:ea typeface="Verdana"/>
              <a:cs typeface="Arial"/>
            </a:endParaRPr>
          </a:p>
          <a:p>
            <a:pPr lvl="2">
              <a:defRPr/>
            </a:pPr>
            <a:endParaRPr lang="fi-FI" altLang="fi-FI" sz="2000" b="1">
              <a:latin typeface="Verdana"/>
              <a:ea typeface="Verdana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fi-FI" altLang="fi-FI" sz="2000" b="1">
              <a:latin typeface="Verdana"/>
              <a:ea typeface="Verdana"/>
              <a:cs typeface="Arial" panose="020B0604020202020204" pitchFamily="34" charset="0"/>
            </a:endParaRPr>
          </a:p>
          <a:p>
            <a:pPr lvl="2" indent="-285750">
              <a:defRPr/>
            </a:pPr>
            <a:endParaRPr lang="fi-FI" altLang="fi-FI" sz="2000">
              <a:latin typeface="Verdana"/>
              <a:ea typeface="Verdana"/>
              <a:cs typeface="Arial" panose="020B0604020202020204" pitchFamily="34" charset="0"/>
            </a:endParaRPr>
          </a:p>
          <a:p>
            <a:pPr lvl="2" indent="-285750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 indent="-285750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8198" name="Dian numeron paikkamerkki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4B0E87-6973-450B-BD59-58DE80CEF8AB}" type="slidenum">
              <a:rPr lang="fi-FI" altLang="fi-FI" sz="1200" smtClean="0">
                <a:solidFill>
                  <a:srgbClr val="FF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i-FI" altLang="fi-FI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9FC82-556A-4F95-981A-2A59B3D89BD9}" type="datetime1">
              <a:rPr lang="fi-FI"/>
              <a:pPr>
                <a:defRPr/>
              </a:pPr>
              <a:t>16.8.2021</a:t>
            </a:fld>
            <a:endParaRPr lang="fi-FI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6F972F8D-8C48-4892-BA4E-6553F376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30" y="4807326"/>
            <a:ext cx="4104228" cy="1445359"/>
          </a:xfrm>
          <a:prstGeom prst="rect">
            <a:avLst/>
          </a:prstGeom>
        </p:spPr>
      </p:pic>
      <p:pic>
        <p:nvPicPr>
          <p:cNvPr id="3" name="Kuva 3">
            <a:extLst>
              <a:ext uri="{FF2B5EF4-FFF2-40B4-BE49-F238E27FC236}">
                <a16:creationId xmlns:a16="http://schemas.microsoft.com/office/drawing/2014/main" id="{66E4A3E2-40B1-4443-92D5-99BB38F7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0">
            <a:off x="795475" y="4735094"/>
            <a:ext cx="2003224" cy="13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9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EE72FC-BDBE-40E7-B37D-A932F302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  <a:cs typeface="Verdana"/>
              </a:rPr>
              <a:t>Tervetuloa koulutukseen!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8A6409-4B7A-47CB-B101-00C238FD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Aivoliiton Juttu-tupa-toiminta/Veikkaus</a:t>
            </a:r>
            <a:endParaRPr lang="fi-FI"/>
          </a:p>
          <a:p>
            <a:pPr marL="0" indent="0">
              <a:buNone/>
            </a:pP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2"/>
              </a:rPr>
              <a:t>https://www.youtube.com/watch?v=21XxbiYb3Mc</a:t>
            </a:r>
            <a:endParaRPr lang="fi-FI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20563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621558" y="227604"/>
            <a:ext cx="7772400" cy="1143000"/>
          </a:xfrm>
        </p:spPr>
        <p:txBody>
          <a:bodyPr/>
          <a:lstStyle/>
          <a:p>
            <a:r>
              <a:rPr lang="fi-FI" altLang="fi-FI">
                <a:latin typeface="Arial"/>
                <a:cs typeface="Arial"/>
              </a:rPr>
              <a:t>Tukikeinoja Juttu-tupiin 3/5</a:t>
            </a:r>
            <a:endParaRPr lang="fi-FI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14218" y="1099135"/>
            <a:ext cx="7852976" cy="553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Anna aikaa ja keskity vuorovaikutukseen.</a:t>
            </a:r>
            <a:endParaRPr lang="fi-FI" sz="2000">
              <a:latin typeface="Verdana"/>
              <a:ea typeface="Verdana"/>
              <a:cs typeface="Verdana"/>
            </a:endParaRPr>
          </a:p>
          <a:p>
            <a:pPr marL="0" indent="0">
              <a:buNone/>
              <a:defRPr/>
            </a:pPr>
            <a:r>
              <a:rPr lang="fi-FI" altLang="fi-FI" sz="2000" b="1">
                <a:latin typeface="Verdana"/>
                <a:ea typeface="Verdana"/>
                <a:cs typeface="Arial"/>
              </a:rPr>
              <a:t>Luo vastausvaihtoehtoja, yksi keino kerrallaan. </a:t>
            </a:r>
          </a:p>
          <a:p>
            <a:pPr marL="1428750" lvl="2" indent="-285750">
              <a:defRPr/>
            </a:pPr>
            <a:endParaRPr lang="fi-FI" sz="2000">
              <a:latin typeface="Verdana"/>
              <a:ea typeface="Verdana"/>
              <a:cs typeface="Arial"/>
            </a:endParaRPr>
          </a:p>
          <a:p>
            <a:pPr marL="0" indent="0">
              <a:buNone/>
              <a:defRPr/>
            </a:pPr>
            <a:r>
              <a:rPr lang="fi-FI" sz="2000" b="1">
                <a:latin typeface="Verdana"/>
                <a:ea typeface="Verdana"/>
                <a:cs typeface="Arial"/>
              </a:rPr>
              <a:t>- Piirtäminen</a:t>
            </a:r>
            <a:endParaRPr lang="en-US" sz="2000" b="1">
              <a:latin typeface="Verdana"/>
              <a:ea typeface="Verdana"/>
              <a:cs typeface="Arial"/>
            </a:endParaRPr>
          </a:p>
          <a:p>
            <a:pPr>
              <a:defRPr/>
            </a:pPr>
            <a:r>
              <a:rPr lang="en-US" sz="2000" err="1">
                <a:latin typeface="Verdana"/>
                <a:ea typeface="Verdana"/>
                <a:cs typeface="Verdana"/>
              </a:rPr>
              <a:t>Piirrä</a:t>
            </a:r>
            <a:r>
              <a:rPr lang="en-US" sz="2000">
                <a:latin typeface="Verdana"/>
                <a:ea typeface="Verdana"/>
                <a:cs typeface="Verdana"/>
              </a:rPr>
              <a:t> ja </a:t>
            </a:r>
            <a:r>
              <a:rPr lang="en-US" sz="2000" err="1">
                <a:latin typeface="Verdana"/>
                <a:ea typeface="Verdana"/>
                <a:cs typeface="Verdana"/>
              </a:rPr>
              <a:t>arvaa</a:t>
            </a:r>
            <a:r>
              <a:rPr lang="en-US" sz="2000">
                <a:latin typeface="Verdana"/>
                <a:ea typeface="Verdana"/>
                <a:cs typeface="Verdana"/>
              </a:rPr>
              <a:t> –</a:t>
            </a:r>
            <a:r>
              <a:rPr lang="en-US" sz="2000" err="1">
                <a:latin typeface="Verdana"/>
                <a:ea typeface="Verdana"/>
                <a:cs typeface="Verdana"/>
              </a:rPr>
              <a:t>harjoituksena</a:t>
            </a:r>
            <a:r>
              <a:rPr lang="en-US" sz="2000">
                <a:latin typeface="Verdana"/>
                <a:ea typeface="Verdana"/>
                <a:cs typeface="Verdana"/>
              </a:rPr>
              <a:t> (</a:t>
            </a:r>
            <a:r>
              <a:rPr lang="en-US" sz="2000" err="1">
                <a:latin typeface="Verdana"/>
                <a:ea typeface="Verdana"/>
                <a:cs typeface="Verdana"/>
              </a:rPr>
              <a:t>sanalistojen</a:t>
            </a:r>
            <a:r>
              <a:rPr lang="en-US" sz="2000">
                <a:latin typeface="Verdana"/>
                <a:ea typeface="Verdana"/>
                <a:cs typeface="Verdana"/>
              </a:rPr>
              <a:t> tai </a:t>
            </a:r>
            <a:r>
              <a:rPr lang="en-US" sz="2000" err="1">
                <a:latin typeface="Verdana"/>
                <a:ea typeface="Verdana"/>
                <a:cs typeface="Verdana"/>
              </a:rPr>
              <a:t>kuvien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kera</a:t>
            </a:r>
            <a:r>
              <a:rPr lang="en-US" sz="2000">
                <a:latin typeface="Verdana"/>
                <a:ea typeface="Verdana"/>
                <a:cs typeface="Verdana"/>
              </a:rPr>
              <a:t>, </a:t>
            </a:r>
            <a:r>
              <a:rPr lang="en-US" sz="2000" err="1">
                <a:latin typeface="Verdana"/>
                <a:ea typeface="Verdana"/>
                <a:cs typeface="Verdana"/>
              </a:rPr>
              <a:t>joista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voi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jäljentää</a:t>
            </a:r>
            <a:r>
              <a:rPr lang="en-US" sz="2000">
                <a:latin typeface="Verdana"/>
                <a:ea typeface="Verdana"/>
                <a:cs typeface="Verdana"/>
              </a:rPr>
              <a:t> ja </a:t>
            </a:r>
            <a:r>
              <a:rPr lang="en-US" sz="2000" err="1">
                <a:latin typeface="Verdana"/>
                <a:ea typeface="Verdana"/>
                <a:cs typeface="Verdana"/>
              </a:rPr>
              <a:t>joita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voi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käyttää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arvaamisen</a:t>
            </a:r>
            <a:r>
              <a:rPr lang="en-US" sz="2000">
                <a:latin typeface="Verdana"/>
                <a:ea typeface="Verdana"/>
                <a:cs typeface="Verdana"/>
              </a:rPr>
              <a:t> </a:t>
            </a:r>
            <a:r>
              <a:rPr lang="en-US" sz="2000" err="1">
                <a:latin typeface="Verdana"/>
                <a:ea typeface="Verdana"/>
                <a:cs typeface="Verdana"/>
              </a:rPr>
              <a:t>tukena</a:t>
            </a:r>
            <a:r>
              <a:rPr lang="en-US" sz="2000">
                <a:latin typeface="Verdana"/>
                <a:ea typeface="Verdana"/>
                <a:cs typeface="Verdana"/>
              </a:rPr>
              <a:t>)</a:t>
            </a: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Keskusteluna: vuorotellen, eri värit käytössä. </a:t>
            </a:r>
            <a:endParaRPr lang="en-US" sz="2000">
              <a:latin typeface="Verdana"/>
              <a:ea typeface="Verdana"/>
              <a:cs typeface="Verdana"/>
            </a:endParaRP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Aiheena voi olla esim. Mitä tein viime kesänä, lempieläimeni..</a:t>
            </a:r>
            <a:endParaRPr lang="en-US" sz="2000">
              <a:latin typeface="Verdana"/>
              <a:ea typeface="Verdana"/>
              <a:cs typeface="Verdana"/>
            </a:endParaRP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Ympyröinti ja valinta; </a:t>
            </a:r>
            <a:endParaRPr lang="en-US" sz="2000">
              <a:latin typeface="Verdana"/>
              <a:ea typeface="Verdana"/>
              <a:cs typeface="Verdana"/>
            </a:endParaRPr>
          </a:p>
          <a:p>
            <a:pPr>
              <a:defRPr/>
            </a:pPr>
            <a:r>
              <a:rPr lang="fi-FI" sz="2000">
                <a:latin typeface="Verdana"/>
                <a:ea typeface="Verdana"/>
                <a:cs typeface="Verdana"/>
              </a:rPr>
              <a:t>esim. Sanalistasta / kuvista</a:t>
            </a:r>
            <a:endParaRPr lang="en-US" sz="2000">
              <a:latin typeface="Verdana"/>
              <a:ea typeface="Verdana"/>
              <a:cs typeface="Verdana"/>
            </a:endParaRPr>
          </a:p>
          <a:p>
            <a:pPr lvl="2" indent="-342900">
              <a:defRPr/>
            </a:pPr>
            <a:endParaRPr lang="fi-FI" sz="2000">
              <a:latin typeface="Verdana"/>
              <a:ea typeface="Verdana"/>
              <a:cs typeface="Arial"/>
            </a:endParaRPr>
          </a:p>
          <a:p>
            <a:pPr lvl="2" indent="-342900">
              <a:defRPr/>
            </a:pPr>
            <a:endParaRPr lang="fi-FI" sz="2000">
              <a:latin typeface="Verdana"/>
              <a:ea typeface="Verdana"/>
              <a:cs typeface="Arial" panose="020B0604020202020204" pitchFamily="34" charset="0"/>
            </a:endParaRPr>
          </a:p>
          <a:p>
            <a:pPr lvl="2" indent="-285750">
              <a:defRPr/>
            </a:pPr>
            <a:endParaRPr lang="fi-FI" altLang="fi-FI" sz="2000">
              <a:latin typeface="Verdana"/>
              <a:ea typeface="Verdana"/>
              <a:cs typeface="Arial" panose="020B0604020202020204" pitchFamily="34" charset="0"/>
            </a:endParaRPr>
          </a:p>
          <a:p>
            <a:pPr lvl="2" indent="-285750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lvl="1">
              <a:defRPr/>
            </a:pPr>
            <a:endParaRPr lang="fi-FI" altLang="fi-FI" sz="200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fi-FI" alt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Dian numeron paikkamerkki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4B0E87-6973-450B-BD59-58DE80CEF8AB}" type="slidenum">
              <a:rPr lang="fi-FI" altLang="fi-FI" sz="1200" smtClean="0">
                <a:solidFill>
                  <a:srgbClr val="FF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i-FI" altLang="fi-FI" sz="1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9FC82-556A-4F95-981A-2A59B3D89BD9}" type="datetime1">
              <a:rPr lang="fi-FI"/>
              <a:pPr>
                <a:defRPr/>
              </a:pPr>
              <a:t>16.8.2021</a:t>
            </a:fld>
            <a:endParaRPr lang="fi-FI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C79537A1-C002-47E1-AF31-E6A2DC8ED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84" y="3548606"/>
            <a:ext cx="2148576" cy="293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07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C58EB8-2E13-4D9D-877D-BF78D6E2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Tukikeinoja Juttu-tupiin 4/5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D7D50D-4E52-40F4-A18A-5A81194E1D3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986583" cy="47144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b="1">
                <a:ea typeface="Verdana"/>
                <a:cs typeface="+mn-lt"/>
              </a:rPr>
              <a:t>Anna aikaa ja keskity vuorovaikutukseen.</a:t>
            </a: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b="1">
                <a:ea typeface="Verdana"/>
              </a:rPr>
              <a:t>Luo vastausvaihtoehtoja, yksi keino kerrallaan. </a:t>
            </a:r>
            <a:endParaRPr lang="fi-FI"/>
          </a:p>
          <a:p>
            <a:pPr marL="0" indent="0">
              <a:buNone/>
            </a:pPr>
            <a:endParaRPr lang="fi-FI" b="1">
              <a:ea typeface="Verdana"/>
              <a:cs typeface="Verdana"/>
            </a:endParaRPr>
          </a:p>
          <a:p>
            <a:r>
              <a:rPr lang="fi-FI" b="1">
                <a:ea typeface="Verdana"/>
                <a:cs typeface="Verdana"/>
              </a:rPr>
              <a:t>Kuvat</a:t>
            </a:r>
            <a:endParaRPr lang="fi-FI">
              <a:ea typeface="+mn-lt"/>
              <a:cs typeface="+mn-lt"/>
            </a:endParaRPr>
          </a:p>
          <a:p>
            <a:pPr lvl="2"/>
            <a:r>
              <a:rPr lang="fi-FI">
                <a:ea typeface="Verdana"/>
                <a:cs typeface="Verdana"/>
              </a:rPr>
              <a:t>Valmiit kuvat ja kansiot, </a:t>
            </a:r>
            <a:r>
              <a:rPr lang="fi-FI" err="1">
                <a:ea typeface="Verdana"/>
                <a:cs typeface="Verdana"/>
              </a:rPr>
              <a:t>Ipadit</a:t>
            </a:r>
            <a:r>
              <a:rPr lang="fi-FI">
                <a:ea typeface="Verdana"/>
                <a:cs typeface="Verdana"/>
              </a:rPr>
              <a:t> ym.</a:t>
            </a:r>
            <a:endParaRPr lang="fi-FI">
              <a:ea typeface="+mn-lt"/>
              <a:cs typeface="+mn-lt"/>
            </a:endParaRPr>
          </a:p>
          <a:p>
            <a:pPr lvl="2"/>
            <a:r>
              <a:rPr lang="fi-FI">
                <a:ea typeface="Verdana"/>
                <a:cs typeface="Verdana"/>
              </a:rPr>
              <a:t>Omaan historiaan liittyvät kuvat (aikajana-harjoitus, muistelu)</a:t>
            </a:r>
            <a:endParaRPr lang="fi-FI">
              <a:ea typeface="+mn-lt"/>
              <a:cs typeface="+mn-lt"/>
            </a:endParaRPr>
          </a:p>
          <a:p>
            <a:pPr marL="914400" lvl="2" indent="0">
              <a:buNone/>
            </a:pPr>
            <a:endParaRPr lang="fi-FI">
              <a:ea typeface="Verdana"/>
              <a:cs typeface="Verdana"/>
            </a:endParaRPr>
          </a:p>
          <a:p>
            <a:pPr marL="914400" lvl="2" indent="0">
              <a:buNone/>
            </a:pPr>
            <a:endParaRPr lang="fi-FI">
              <a:ea typeface="Verdana"/>
              <a:cs typeface="Verdana"/>
            </a:endParaRPr>
          </a:p>
          <a:p>
            <a:pPr marL="914400" lvl="2" indent="0">
              <a:buNone/>
            </a:pPr>
            <a:endParaRPr lang="fi-FI">
              <a:ea typeface="Verdana"/>
              <a:cs typeface="Verdana"/>
            </a:endParaRPr>
          </a:p>
          <a:p>
            <a:pPr lvl="2"/>
            <a:r>
              <a:rPr lang="fi-FI">
                <a:ea typeface="Verdana"/>
                <a:cs typeface="Verdana"/>
              </a:rPr>
              <a:t>Lehtikuvat, Papunetin kuvapankin kuvat: teemakuvina; voi käyttää esim. aihepiirien valinnan tukena ja kerrontaan; "valitse kuva"</a:t>
            </a:r>
            <a:endParaRPr lang="fi-FI">
              <a:ea typeface="+mn-lt"/>
              <a:cs typeface="+mn-lt"/>
            </a:endParaRPr>
          </a:p>
          <a:p>
            <a:endParaRPr lang="fi-FI" b="1">
              <a:ea typeface="Verdana"/>
              <a:cs typeface="Verdana"/>
            </a:endParaRPr>
          </a:p>
          <a:p>
            <a:pPr marL="914400" lvl="2" indent="0">
              <a:buNone/>
            </a:pPr>
            <a:endParaRPr lang="fi-FI" b="1">
              <a:ea typeface="+mn-lt"/>
              <a:cs typeface="+mn-lt"/>
            </a:endParaRPr>
          </a:p>
          <a:p>
            <a:pPr lvl="2"/>
            <a:endParaRPr lang="fi-FI">
              <a:ea typeface="+mn-lt"/>
              <a:cs typeface="+mn-lt"/>
            </a:endParaRPr>
          </a:p>
          <a:p>
            <a:endParaRPr lang="fi-FI">
              <a:ea typeface="Verdana"/>
              <a:cs typeface="Verdana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52295FA-DAEE-4572-8375-1030B62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418" y="4179312"/>
            <a:ext cx="2663917" cy="12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73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C58EB8-2E13-4D9D-877D-BF78D6E2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Tukikeinoja Juttu-tupiin 5/5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D7D50D-4E52-40F4-A18A-5A81194E1D3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986583" cy="311554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endParaRPr lang="fi-FI" b="1">
              <a:ea typeface="Verdana"/>
            </a:endParaRPr>
          </a:p>
          <a:p>
            <a:r>
              <a:rPr lang="fi-FI" b="1">
                <a:ea typeface="Verdana"/>
                <a:cs typeface="Verdana"/>
              </a:rPr>
              <a:t>Eleet ja ilmeet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  <a:cs typeface="Verdana"/>
              </a:rPr>
              <a:t>Pantomiimi-harjoituksena </a:t>
            </a:r>
          </a:p>
          <a:p>
            <a:r>
              <a:rPr lang="fi-FI">
                <a:ea typeface="Verdana"/>
                <a:cs typeface="Verdana"/>
              </a:rPr>
              <a:t>Osana opetusta; asioiden selventämiseksi "tukiviittomina"</a:t>
            </a: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endParaRPr lang="fi-FI" b="1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 b="1">
                <a:ea typeface="Verdana"/>
                <a:cs typeface="Verdana"/>
              </a:rPr>
              <a:t>Perusperiaate: ymmärtämisen tukeminen 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 b="1">
                <a:ea typeface="Verdana"/>
                <a:cs typeface="Verdana"/>
              </a:rPr>
              <a:t>tukee myös puhetta! Kun puhe tehdään 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 b="1">
                <a:ea typeface="Verdana"/>
                <a:cs typeface="Verdana"/>
              </a:rPr>
              <a:t>näkyväksi, on osallistuminen ja aiheisiin 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 b="1">
                <a:ea typeface="Verdana"/>
                <a:cs typeface="Verdana"/>
              </a:rPr>
              <a:t>palaaminen helpompaa.</a:t>
            </a:r>
            <a:endParaRPr lang="fi-FI">
              <a:ea typeface="+mn-lt"/>
              <a:cs typeface="+mn-lt"/>
            </a:endParaRPr>
          </a:p>
          <a:p>
            <a:endParaRPr lang="fi-FI" b="1">
              <a:ea typeface="Verdana"/>
              <a:cs typeface="Verdana"/>
            </a:endParaRPr>
          </a:p>
          <a:p>
            <a:pPr marL="914400" lvl="2" indent="0">
              <a:buNone/>
            </a:pPr>
            <a:endParaRPr lang="fi-FI" b="1">
              <a:ea typeface="+mn-lt"/>
              <a:cs typeface="+mn-lt"/>
            </a:endParaRPr>
          </a:p>
          <a:p>
            <a:pPr lvl="2"/>
            <a:endParaRPr lang="fi-FI">
              <a:ea typeface="+mn-lt"/>
              <a:cs typeface="+mn-lt"/>
            </a:endParaRPr>
          </a:p>
          <a:p>
            <a:endParaRPr lang="fi-FI">
              <a:ea typeface="Verdana"/>
              <a:cs typeface="Verdana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4563C80-7D3D-46CA-B68B-E0225D8D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11" y="3721482"/>
            <a:ext cx="2056079" cy="30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27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753519" y="1697470"/>
            <a:ext cx="7772400" cy="1470025"/>
          </a:xfrm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Käytännön harjoituksia</a:t>
            </a:r>
          </a:p>
        </p:txBody>
      </p:sp>
      <p:sp>
        <p:nvSpPr>
          <p:cNvPr id="5" name="Alaotsikko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Verdana"/>
              </a:rPr>
              <a:t>Ensin noustaan hetkeksi penkistä ylös!</a:t>
            </a:r>
          </a:p>
        </p:txBody>
      </p:sp>
    </p:spTree>
    <p:extLst>
      <p:ext uri="{BB962C8B-B14F-4D97-AF65-F5344CB8AC3E}">
        <p14:creationId xmlns:p14="http://schemas.microsoft.com/office/powerpoint/2010/main" val="900335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latunnisteen paikkamerkki 4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i-FI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Aphasia Institute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i-FI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81000"/>
            <a:ext cx="7086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i-FI" sz="3200" err="1"/>
              <a:t>Mukava</a:t>
            </a:r>
            <a:r>
              <a:rPr lang="en-US" altLang="fi-FI" sz="3200"/>
              <a:t> </a:t>
            </a:r>
            <a:r>
              <a:rPr lang="en-US" altLang="fi-FI" sz="3200" err="1"/>
              <a:t>päivä</a:t>
            </a:r>
            <a:r>
              <a:rPr lang="en-US" altLang="fi-FI" sz="3200"/>
              <a:t> –</a:t>
            </a:r>
            <a:r>
              <a:rPr lang="en-US" altLang="fi-FI" sz="3200" err="1"/>
              <a:t>harjoitus</a:t>
            </a:r>
            <a:br>
              <a:rPr lang="en-US" altLang="fi-FI"/>
            </a:br>
            <a:br>
              <a:rPr lang="en-US" altLang="fi-FI"/>
            </a:br>
            <a:endParaRPr lang="en-US" altLang="fi-FI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613079" y="1190056"/>
            <a:ext cx="7076536" cy="28337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  <a:defRPr/>
            </a:pPr>
            <a:r>
              <a:rPr lang="en-US" altLang="fi-FI" sz="2200" b="1" err="1"/>
              <a:t>Keskustelukumppani</a:t>
            </a:r>
            <a:r>
              <a:rPr lang="en-US" altLang="fi-FI" sz="2200"/>
              <a:t> 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 err="1"/>
              <a:t>Kuvittele</a:t>
            </a:r>
            <a:r>
              <a:rPr lang="en-US" altLang="fi-FI" sz="2200"/>
              <a:t>, </a:t>
            </a:r>
            <a:r>
              <a:rPr lang="en-US" altLang="fi-FI" sz="2200" err="1"/>
              <a:t>että</a:t>
            </a:r>
            <a:r>
              <a:rPr lang="en-US" altLang="fi-FI" sz="2200"/>
              <a:t> </a:t>
            </a:r>
            <a:r>
              <a:rPr lang="en-US" altLang="fi-FI" sz="2200" err="1"/>
              <a:t>meillä</a:t>
            </a:r>
            <a:r>
              <a:rPr lang="en-US" altLang="fi-FI" sz="2200"/>
              <a:t> </a:t>
            </a:r>
            <a:r>
              <a:rPr lang="en-US" altLang="fi-FI" sz="2200" err="1"/>
              <a:t>muilla</a:t>
            </a:r>
            <a:r>
              <a:rPr lang="en-US" altLang="fi-FI" sz="2200"/>
              <a:t> on </a:t>
            </a:r>
            <a:r>
              <a:rPr lang="en-US" altLang="fi-FI" sz="2200" err="1"/>
              <a:t>afasia</a:t>
            </a:r>
            <a:endParaRPr lang="en-US" altLang="fi-FI" sz="2200">
              <a:cs typeface="Arial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 err="1"/>
              <a:t>Kerro</a:t>
            </a:r>
            <a:r>
              <a:rPr lang="en-US" altLang="fi-FI" sz="2200"/>
              <a:t> </a:t>
            </a:r>
            <a:r>
              <a:rPr lang="en-US" altLang="fi-FI" sz="2200" err="1"/>
              <a:t>jostain</a:t>
            </a:r>
            <a:r>
              <a:rPr lang="en-US" altLang="fi-FI" sz="2200"/>
              <a:t> </a:t>
            </a:r>
            <a:r>
              <a:rPr lang="en-US" altLang="fi-FI" sz="2200" err="1"/>
              <a:t>mukavasta</a:t>
            </a:r>
            <a:r>
              <a:rPr lang="en-US" altLang="fi-FI" sz="2200"/>
              <a:t> </a:t>
            </a:r>
            <a:r>
              <a:rPr lang="en-US" altLang="fi-FI" sz="2200" err="1"/>
              <a:t>päivästäs</a:t>
            </a:r>
            <a:r>
              <a:rPr lang="en-US" altLang="fi-FI" sz="2200" b="1" err="1"/>
              <a:t>i</a:t>
            </a:r>
            <a:r>
              <a:rPr lang="en-US" altLang="fi-FI" sz="2200" b="1"/>
              <a:t> </a:t>
            </a:r>
            <a:r>
              <a:rPr lang="en-US" altLang="fi-FI" sz="2200" err="1"/>
              <a:t>viime</a:t>
            </a:r>
            <a:r>
              <a:rPr lang="en-US" altLang="fi-FI" sz="2200"/>
              <a:t> </a:t>
            </a:r>
            <a:r>
              <a:rPr lang="en-US" altLang="fi-FI" sz="2200" err="1"/>
              <a:t>viikolla</a:t>
            </a:r>
            <a:endParaRPr lang="en-US" altLang="fi-FI" sz="220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 err="1"/>
              <a:t>Käytä</a:t>
            </a:r>
            <a:r>
              <a:rPr lang="en-US" altLang="fi-FI" sz="2200"/>
              <a:t> </a:t>
            </a:r>
            <a:r>
              <a:rPr lang="en-US" altLang="fi-FI" sz="2200" err="1"/>
              <a:t>apuna</a:t>
            </a:r>
            <a:r>
              <a:rPr lang="en-US" altLang="fi-FI" sz="2200"/>
              <a:t> </a:t>
            </a:r>
            <a:r>
              <a:rPr lang="en-US" altLang="fi-FI" sz="2200" b="1" err="1"/>
              <a:t>tukisanojen</a:t>
            </a:r>
            <a:r>
              <a:rPr lang="en-US" altLang="fi-FI" sz="2200" b="1"/>
              <a:t> </a:t>
            </a:r>
            <a:r>
              <a:rPr lang="en-US" altLang="fi-FI" sz="2200" b="1" err="1"/>
              <a:t>kirjoittamista</a:t>
            </a:r>
            <a:r>
              <a:rPr lang="en-US" altLang="fi-FI" sz="2200" b="1"/>
              <a:t> ; </a:t>
            </a:r>
            <a:r>
              <a:rPr lang="en-US" altLang="fi-FI" sz="2200" err="1"/>
              <a:t>juttele</a:t>
            </a:r>
            <a:r>
              <a:rPr lang="en-US" altLang="fi-FI" sz="2200"/>
              <a:t> </a:t>
            </a:r>
            <a:r>
              <a:rPr lang="en-US" altLang="fi-FI" sz="2200" err="1"/>
              <a:t>ääneen</a:t>
            </a:r>
            <a:r>
              <a:rPr lang="en-US" altLang="fi-FI" sz="2200"/>
              <a:t>, ja </a:t>
            </a:r>
            <a:r>
              <a:rPr lang="en-US" altLang="fi-FI" sz="2200" err="1"/>
              <a:t>kirjoita</a:t>
            </a:r>
            <a:r>
              <a:rPr lang="en-US" altLang="fi-FI" sz="2200"/>
              <a:t> </a:t>
            </a:r>
            <a:r>
              <a:rPr lang="en-US" altLang="fi-FI" sz="2200" err="1"/>
              <a:t>samalla</a:t>
            </a:r>
            <a:r>
              <a:rPr lang="en-US" altLang="fi-FI" sz="2200"/>
              <a:t> </a:t>
            </a:r>
            <a:r>
              <a:rPr lang="en-US" altLang="fi-FI" sz="2200" err="1"/>
              <a:t>ylös</a:t>
            </a:r>
            <a:r>
              <a:rPr lang="en-US" altLang="fi-FI" sz="2200"/>
              <a:t> </a:t>
            </a:r>
            <a:r>
              <a:rPr lang="en-US" altLang="fi-FI" sz="2200" err="1"/>
              <a:t>tärkeimpiä</a:t>
            </a:r>
            <a:r>
              <a:rPr lang="en-US" altLang="fi-FI" sz="2200"/>
              <a:t> </a:t>
            </a:r>
            <a:r>
              <a:rPr lang="en-US" altLang="fi-FI" sz="2200" err="1"/>
              <a:t>sanoja</a:t>
            </a:r>
            <a:r>
              <a:rPr lang="en-US" altLang="fi-FI" sz="2200"/>
              <a:t> </a:t>
            </a:r>
            <a:r>
              <a:rPr lang="en-US" altLang="fi-FI" sz="2200" err="1"/>
              <a:t>chattiin</a:t>
            </a:r>
            <a:r>
              <a:rPr lang="en-US" altLang="fi-FI" sz="2200"/>
              <a:t> (tai </a:t>
            </a:r>
            <a:r>
              <a:rPr lang="en-US" altLang="fi-FI" sz="2200" err="1"/>
              <a:t>paperille</a:t>
            </a:r>
            <a:r>
              <a:rPr lang="en-US" altLang="fi-FI" sz="2200"/>
              <a:t>).</a:t>
            </a:r>
            <a:endParaRPr lang="en-US" altLang="fi-FI" sz="2200">
              <a:cs typeface="Arial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fi-FI" sz="2200">
              <a:cs typeface="Arial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506748" y="3605542"/>
            <a:ext cx="6676845" cy="24326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altLang="fi-FI" sz="2200" b="1" err="1">
                <a:solidFill>
                  <a:srgbClr val="0070C0"/>
                </a:solidFill>
              </a:rPr>
              <a:t>Afaattinen</a:t>
            </a:r>
            <a:r>
              <a:rPr lang="en-US" altLang="fi-FI" sz="2200" b="1">
                <a:solidFill>
                  <a:srgbClr val="0070C0"/>
                </a:solidFill>
              </a:rPr>
              <a:t> </a:t>
            </a:r>
            <a:r>
              <a:rPr lang="en-US" altLang="fi-FI" sz="2200" b="1" err="1">
                <a:solidFill>
                  <a:srgbClr val="0070C0"/>
                </a:solidFill>
              </a:rPr>
              <a:t>henkilö</a:t>
            </a:r>
            <a:endParaRPr lang="en-US" altLang="fi-FI" sz="2200" b="1">
              <a:solidFill>
                <a:srgbClr val="0070C0"/>
              </a:solidFill>
              <a:cs typeface="Arial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>
                <a:solidFill>
                  <a:srgbClr val="0070C0"/>
                </a:solidFill>
              </a:rPr>
              <a:t>Sinun on </a:t>
            </a:r>
            <a:r>
              <a:rPr lang="en-US" altLang="fi-FI" sz="2200" err="1">
                <a:solidFill>
                  <a:srgbClr val="0070C0"/>
                </a:solidFill>
              </a:rPr>
              <a:t>vaikea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ymmärtää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pitkää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tekstiä</a:t>
            </a:r>
            <a:endParaRPr lang="en-US" altLang="fi-FI" sz="2200">
              <a:solidFill>
                <a:srgbClr val="0070C0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altLang="fi-FI" sz="2200" err="1">
                <a:solidFill>
                  <a:srgbClr val="0070C0"/>
                </a:solidFill>
              </a:rPr>
              <a:t>Vaikea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ymmärtää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pelkkää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puhetta</a:t>
            </a:r>
            <a:endParaRPr lang="en-US" altLang="fi-FI" sz="2200" err="1">
              <a:solidFill>
                <a:srgbClr val="0070C0"/>
              </a:solidFill>
              <a:cs typeface="Arial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>
                <a:solidFill>
                  <a:srgbClr val="0070C0"/>
                </a:solidFill>
              </a:rPr>
              <a:t>Voit </a:t>
            </a:r>
            <a:r>
              <a:rPr lang="en-US" altLang="fi-FI" sz="2200" err="1">
                <a:solidFill>
                  <a:srgbClr val="0070C0"/>
                </a:solidFill>
              </a:rPr>
              <a:t>puhua</a:t>
            </a:r>
            <a:r>
              <a:rPr lang="en-US" altLang="fi-FI" sz="2200">
                <a:solidFill>
                  <a:srgbClr val="0070C0"/>
                </a:solidFill>
              </a:rPr>
              <a:t> </a:t>
            </a:r>
            <a:r>
              <a:rPr lang="en-US" altLang="fi-FI" sz="2200" err="1">
                <a:solidFill>
                  <a:srgbClr val="0070C0"/>
                </a:solidFill>
              </a:rPr>
              <a:t>yksittäisiä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sanoja</a:t>
            </a:r>
            <a:endParaRPr lang="en-US" altLang="fi-FI" sz="2200" err="1">
              <a:solidFill>
                <a:srgbClr val="0070C0"/>
              </a:solidFill>
              <a:cs typeface="Arial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 err="1">
                <a:solidFill>
                  <a:srgbClr val="0070C0"/>
                </a:solidFill>
              </a:rPr>
              <a:t>Ystäväsi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kertoo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sinulle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viime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viikosta</a:t>
            </a:r>
            <a:endParaRPr lang="en-US" altLang="fi-FI" sz="2200">
              <a:solidFill>
                <a:srgbClr val="0070C0"/>
              </a:solidFill>
              <a:cs typeface="Arial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altLang="fi-FI" sz="2200" err="1">
                <a:solidFill>
                  <a:srgbClr val="0070C0"/>
                </a:solidFill>
              </a:rPr>
              <a:t>Kysy</a:t>
            </a:r>
            <a:r>
              <a:rPr lang="en-US" altLang="fi-FI" sz="2200">
                <a:solidFill>
                  <a:srgbClr val="0070C0"/>
                </a:solidFill>
              </a:rPr>
              <a:t> tai </a:t>
            </a:r>
            <a:r>
              <a:rPr lang="en-US" altLang="fi-FI" sz="2200" err="1">
                <a:solidFill>
                  <a:srgbClr val="0070C0"/>
                </a:solidFill>
              </a:rPr>
              <a:t>kommentoi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jotain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valitsemaasi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asiaa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eleillä</a:t>
            </a:r>
            <a:r>
              <a:rPr lang="en-US" altLang="fi-FI" sz="2200">
                <a:solidFill>
                  <a:srgbClr val="0070C0"/>
                </a:solidFill>
              </a:rPr>
              <a:t>, tai </a:t>
            </a:r>
            <a:r>
              <a:rPr lang="en-US" altLang="fi-FI" sz="2200" err="1">
                <a:solidFill>
                  <a:srgbClr val="0070C0"/>
                </a:solidFill>
              </a:rPr>
              <a:t>lukemalla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ääneen</a:t>
            </a:r>
            <a:r>
              <a:rPr lang="en-US" altLang="fi-FI" sz="2200">
                <a:solidFill>
                  <a:srgbClr val="0070C0"/>
                </a:solidFill>
              </a:rPr>
              <a:t> </a:t>
            </a:r>
            <a:r>
              <a:rPr lang="en-US" altLang="fi-FI" sz="2200" err="1">
                <a:solidFill>
                  <a:srgbClr val="0070C0"/>
                </a:solidFill>
              </a:rPr>
              <a:t>jokin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sana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jonka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näet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kirjoitettuna</a:t>
            </a:r>
            <a:r>
              <a:rPr lang="en-US" altLang="fi-FI" sz="2200">
                <a:solidFill>
                  <a:srgbClr val="0070C0"/>
                </a:solidFill>
              </a:rPr>
              <a:t>. </a:t>
            </a:r>
            <a:r>
              <a:rPr lang="en-US" altLang="fi-FI" sz="2200" err="1">
                <a:solidFill>
                  <a:srgbClr val="0070C0"/>
                </a:solidFill>
              </a:rPr>
              <a:t>Käytössäsi</a:t>
            </a:r>
            <a:r>
              <a:rPr lang="en-US" altLang="fi-FI" sz="2200">
                <a:solidFill>
                  <a:srgbClr val="0070C0"/>
                </a:solidFill>
              </a:rPr>
              <a:t> on vain </a:t>
            </a:r>
            <a:r>
              <a:rPr lang="en-US" altLang="fi-FI" sz="2200" err="1">
                <a:solidFill>
                  <a:srgbClr val="0070C0"/>
                </a:solidFill>
              </a:rPr>
              <a:t>kirjoitetut</a:t>
            </a:r>
            <a:r>
              <a:rPr lang="en-US" altLang="fi-FI" sz="2200">
                <a:solidFill>
                  <a:srgbClr val="0070C0"/>
                </a:solidFill>
              </a:rPr>
              <a:t> </a:t>
            </a:r>
            <a:r>
              <a:rPr lang="en-US" altLang="fi-FI" sz="2200" err="1">
                <a:solidFill>
                  <a:srgbClr val="0070C0"/>
                </a:solidFill>
              </a:rPr>
              <a:t>sanat</a:t>
            </a:r>
            <a:r>
              <a:rPr lang="en-US" altLang="fi-FI" sz="2200">
                <a:solidFill>
                  <a:srgbClr val="0070C0"/>
                </a:solidFill>
              </a:rPr>
              <a:t>.</a:t>
            </a:r>
            <a:endParaRPr lang="en-US" altLang="fi-FI" sz="2200" err="1">
              <a:solidFill>
                <a:srgbClr val="0070C0"/>
              </a:solidFill>
              <a:cs typeface="Arial"/>
            </a:endParaRP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en-US" alt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8196" name="Line 1028"/>
          <p:cNvSpPr>
            <a:spLocks noChangeShapeType="1"/>
          </p:cNvSpPr>
          <p:nvPr/>
        </p:nvSpPr>
        <p:spPr bwMode="auto">
          <a:xfrm>
            <a:off x="1584325" y="941388"/>
            <a:ext cx="6858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lIns="91440" tIns="45720" rIns="91440" bIns="45720" anchor="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EC6F3BCE-C740-4FD8-8F47-A821815A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30" y="3245835"/>
            <a:ext cx="1717590" cy="121350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0538E2F-3D9A-4013-A4FE-8D8385E4DDD1}"/>
              </a:ext>
            </a:extLst>
          </p:cNvPr>
          <p:cNvSpPr txBox="1"/>
          <p:nvPr/>
        </p:nvSpPr>
        <p:spPr>
          <a:xfrm>
            <a:off x="3991232" y="64378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83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3895B7-A112-40D9-A6B3-E78142BF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Kyllä-ei –kysymykset, eleet ja ilmeet, piirtäminen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A891B3-8B29-42C2-BDD3-371355FD9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>
                <a:ea typeface="Verdana"/>
              </a:rPr>
              <a:t>Piirtäminen</a:t>
            </a:r>
            <a:r>
              <a:rPr lang="fi-FI">
                <a:ea typeface="Verdana"/>
              </a:rPr>
              <a:t>: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fi-FI">
                <a:ea typeface="Verdana"/>
              </a:rPr>
              <a:t>Piirrä, mitä söit lounaaksi? Muut arvailevat, voit vastata vain kyllä-ei-vastauksilla osuiko arvaus oikeaan!</a:t>
            </a:r>
            <a:endParaRPr lang="en-US">
              <a:ea typeface="+mn-lt"/>
              <a:cs typeface="+mn-lt"/>
            </a:endParaRPr>
          </a:p>
          <a:p>
            <a:r>
              <a:rPr lang="fi-FI" b="1">
                <a:ea typeface="Verdana"/>
              </a:rPr>
              <a:t>Kyllä-ei</a:t>
            </a:r>
            <a:r>
              <a:rPr lang="fi-FI">
                <a:ea typeface="Verdana"/>
              </a:rPr>
              <a:t>:</a:t>
            </a:r>
            <a:endParaRPr lang="fi-FI"/>
          </a:p>
          <a:p>
            <a:pPr lvl="1"/>
            <a:r>
              <a:rPr lang="fi-FI">
                <a:ea typeface="Verdana"/>
              </a:rPr>
              <a:t>Ota koppi ja kerro-kysymyksiä toisille, vuorotellen.</a:t>
            </a:r>
          </a:p>
          <a:p>
            <a:r>
              <a:rPr lang="fi-FI" b="1">
                <a:ea typeface="Verdana"/>
              </a:rPr>
              <a:t>Eleet ja ilmeet</a:t>
            </a:r>
            <a:r>
              <a:rPr lang="fi-FI">
                <a:ea typeface="Verdana"/>
              </a:rPr>
              <a:t>:</a:t>
            </a:r>
          </a:p>
          <a:p>
            <a:pPr lvl="1"/>
            <a:r>
              <a:rPr lang="fi-FI">
                <a:ea typeface="Verdana"/>
              </a:rPr>
              <a:t>Arvaa mikä? Pantomiimi-kortit Juttu-tupa-pelistä</a:t>
            </a:r>
          </a:p>
          <a:p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93789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2CD2AB-50C6-4C5A-B4CE-FCDE137A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</a:rPr>
              <a:t>Materiaalivinkit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106D88-CEB0-4C01-BAB8-FC5D990F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Verdana"/>
              </a:rPr>
              <a:t>Valmista ryhmiin sopivaa tulostettavaa materiaalia löytyy mm. Näistä:</a:t>
            </a:r>
            <a:endParaRPr lang="fi-FI" dirty="0">
              <a:ea typeface="+mn-lt"/>
              <a:cs typeface="+mn-lt"/>
            </a:endParaRPr>
          </a:p>
          <a:p>
            <a:r>
              <a:rPr lang="fi-FI" dirty="0">
                <a:ea typeface="Verdana"/>
                <a:hlinkClick r:id="rId2"/>
              </a:rPr>
              <a:t>RyhmäRenki</a:t>
            </a:r>
            <a:endParaRPr lang="fi-FI">
              <a:ea typeface="+mn-lt"/>
              <a:cs typeface="+mn-lt"/>
            </a:endParaRPr>
          </a:p>
          <a:p>
            <a:r>
              <a:rPr lang="fi-FI" dirty="0">
                <a:ea typeface="Verdana"/>
                <a:hlinkClick r:id="rId3"/>
              </a:rPr>
              <a:t>Vahvike</a:t>
            </a:r>
            <a:endParaRPr lang="fi-FI" dirty="0">
              <a:ea typeface="+mn-lt"/>
              <a:cs typeface="+mn-lt"/>
            </a:endParaRPr>
          </a:p>
          <a:p>
            <a:r>
              <a:rPr lang="fi-FI" dirty="0">
                <a:ea typeface="Verdana"/>
                <a:hlinkClick r:id="rId4"/>
              </a:rPr>
              <a:t>Papunetin materiaalia</a:t>
            </a:r>
            <a:r>
              <a:rPr lang="fi-FI" dirty="0">
                <a:ea typeface="Verdana"/>
              </a:rPr>
              <a:t> (tutustu etenkin kuvatyökalu)</a:t>
            </a:r>
            <a:endParaRPr lang="en-US" dirty="0">
              <a:ea typeface="+mn-lt"/>
              <a:cs typeface="+mn-lt"/>
            </a:endParaRPr>
          </a:p>
          <a:p>
            <a:r>
              <a:rPr lang="fi-FI" dirty="0">
                <a:ea typeface="+mn-lt"/>
                <a:cs typeface="+mn-lt"/>
                <a:hlinkClick r:id="rId5"/>
              </a:rPr>
              <a:t>Juttu-tupa-opettajien extranet</a:t>
            </a:r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Esimerkiksi Tutustumiseen: </a:t>
            </a:r>
            <a:r>
              <a:rPr lang="fi-FI" dirty="0">
                <a:ea typeface="+mn-lt"/>
                <a:cs typeface="+mn-lt"/>
                <a:hlinkClick r:id="rId6"/>
              </a:rPr>
              <a:t>https://ryhmarenki.fi/tulemme-tutuksi-kortit/</a:t>
            </a:r>
            <a:r>
              <a:rPr lang="fi-FI" dirty="0">
                <a:ea typeface="+mn-lt"/>
                <a:cs typeface="+mn-lt"/>
              </a:rPr>
              <a:t> </a:t>
            </a:r>
          </a:p>
          <a:p>
            <a:endParaRPr lang="fi-FI">
              <a:ea typeface="+mn-lt"/>
              <a:cs typeface="+mn-lt"/>
            </a:endParaRPr>
          </a:p>
          <a:p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0192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Päivän yhteenveto ja tärkeät linkit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374" y="1509470"/>
            <a:ext cx="8229600" cy="466518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/>
              <a:t>Diat lähetetään jälkikäteen sähköpostissa </a:t>
            </a:r>
          </a:p>
          <a:p>
            <a:pPr marL="0" indent="0">
              <a:buNone/>
            </a:pP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r>
              <a:rPr lang="fi-FI" b="1">
                <a:ea typeface="Verdana"/>
                <a:cs typeface="Verdana"/>
              </a:rPr>
              <a:t>Juttu-tupa-asiat:</a:t>
            </a:r>
          </a:p>
          <a:p>
            <a:r>
              <a:rPr lang="fi-FI">
                <a:ea typeface="+mn-lt"/>
                <a:cs typeface="+mn-lt"/>
                <a:hlinkClick r:id="rId2"/>
              </a:rPr>
              <a:t>Juttu-tupa-opettajien yhteinen Facebook-ryhmä</a:t>
            </a:r>
            <a:r>
              <a:rPr lang="fi-FI">
                <a:ea typeface="+mn-lt"/>
                <a:cs typeface="+mn-lt"/>
              </a:rPr>
              <a:t> materiaalien jakoa, vinkkausta</a:t>
            </a:r>
          </a:p>
          <a:p>
            <a:r>
              <a:rPr lang="fi-FI">
                <a:ea typeface="+mn-lt"/>
                <a:cs typeface="+mn-lt"/>
                <a:hlinkClick r:id="rId3"/>
              </a:rPr>
              <a:t>Juttu-tupien esitteet </a:t>
            </a:r>
            <a:r>
              <a:rPr lang="fi-FI">
                <a:ea typeface="+mn-lt"/>
                <a:cs typeface="+mn-lt"/>
              </a:rPr>
              <a:t>Kommunikaatiokeskuksen sivuilta</a:t>
            </a:r>
          </a:p>
          <a:p>
            <a:pPr marL="0" indent="0">
              <a:buNone/>
            </a:pP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b="1">
                <a:ea typeface="+mn-lt"/>
                <a:cs typeface="+mn-lt"/>
              </a:rPr>
              <a:t>Afasiatietoa ja ajankohtaista:</a:t>
            </a:r>
          </a:p>
          <a:p>
            <a:r>
              <a:rPr lang="fi-FI">
                <a:ea typeface="Verdana"/>
                <a:hlinkClick r:id="rId4"/>
              </a:rPr>
              <a:t>Afasia-videoita ja esitteitä</a:t>
            </a:r>
            <a:r>
              <a:rPr lang="fi-FI">
                <a:ea typeface="Verdana"/>
              </a:rPr>
              <a:t> Kommunikaatiokeskuksen sivuilta</a:t>
            </a:r>
          </a:p>
          <a:p>
            <a:r>
              <a:rPr lang="fi-FI">
                <a:hlinkClick r:id="rId5"/>
              </a:rPr>
              <a:t>Kommunikaatiokeskus Facebookissa</a:t>
            </a:r>
            <a:r>
              <a:rPr lang="fi-FI"/>
              <a:t> ajankohtaista afasiasta ja kielihäiriöstä</a:t>
            </a: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endParaRPr lang="fi-FI">
              <a:ea typeface="Verdana"/>
              <a:cs typeface="Verdana"/>
            </a:endParaRPr>
          </a:p>
          <a:p>
            <a:pPr marL="0" indent="0">
              <a:buNone/>
            </a:pPr>
            <a:endParaRPr lang="fi-FI">
              <a:ea typeface="Verdana"/>
              <a:cs typeface="Verdana"/>
            </a:endParaRPr>
          </a:p>
          <a:p>
            <a:pPr marL="457200" lvl="1" indent="0">
              <a:buNone/>
            </a:pPr>
            <a:endParaRPr lang="fi-FI">
              <a:ea typeface="Verdana"/>
              <a:cs typeface="Verdana"/>
            </a:endParaRPr>
          </a:p>
          <a:p>
            <a:pPr marL="457200" lvl="1" indent="0">
              <a:buNone/>
            </a:pPr>
            <a:endParaRPr lang="fi-FI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44471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8D174D-631C-463D-8E8C-DB9C8636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2300"/>
            <a:ext cx="7252883" cy="1466926"/>
          </a:xfrm>
        </p:spPr>
        <p:txBody>
          <a:bodyPr>
            <a:normAutofit/>
          </a:bodyPr>
          <a:lstStyle/>
          <a:p>
            <a:br>
              <a:rPr lang="fi-FI">
                <a:ea typeface="Verdana"/>
              </a:rPr>
            </a:br>
            <a:br>
              <a:rPr lang="fi-FI">
                <a:ea typeface="Verdana"/>
              </a:rPr>
            </a:br>
            <a:r>
              <a:rPr lang="fi-FI">
                <a:ea typeface="Verdana"/>
              </a:rPr>
              <a:t>Annathan meille palautetta, kiitos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51DAE0-5C36-40FD-A0C9-3F0BC2FC7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8494"/>
            <a:ext cx="8229600" cy="35685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>
              <a:ea typeface="+mn-lt"/>
              <a:cs typeface="+mn-lt"/>
            </a:endParaRPr>
          </a:p>
          <a:p>
            <a:endParaRPr lang="fi-FI">
              <a:ea typeface="+mn-lt"/>
              <a:cs typeface="+mn-lt"/>
            </a:endParaRPr>
          </a:p>
          <a:p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  <a:hlinkClick r:id="rId2"/>
              </a:rPr>
              <a:t>https://forms.office.com/r/i2nDy3YJJ9</a:t>
            </a:r>
            <a:endParaRPr lang="fi-FI">
              <a:ea typeface="+mn-lt"/>
              <a:cs typeface="+mn-lt"/>
            </a:endParaRPr>
          </a:p>
          <a:p>
            <a:endParaRPr lang="fi-FI">
              <a:ea typeface="Verdana"/>
            </a:endParaRPr>
          </a:p>
          <a:p>
            <a:endParaRPr lang="fi-FI">
              <a:ea typeface="Verdana"/>
            </a:endParaRPr>
          </a:p>
          <a:p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52101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				LÄMMIN KIITOS!</a:t>
            </a:r>
          </a:p>
        </p:txBody>
      </p:sp>
      <p:pic>
        <p:nvPicPr>
          <p:cNvPr id="6" name="Kuva 6" descr="Kuva, joka sisältää kohteen henkilö, ikkuna, sisä, nainen&#10;&#10;Kuvaus luotu, erittäin korkea luotettavuus">
            <a:extLst>
              <a:ext uri="{FF2B5EF4-FFF2-40B4-BE49-F238E27FC236}">
                <a16:creationId xmlns:a16="http://schemas.microsoft.com/office/drawing/2014/main" id="{DF8AE052-A29E-4FD7-8E9C-CA9983FC4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052" y="1765110"/>
            <a:ext cx="6405896" cy="42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Koulutuspäivän tavoite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Tutustua kohderyhmään ja sen erityispiirteisiin </a:t>
            </a:r>
          </a:p>
          <a:p>
            <a:endParaRPr lang="fi-FI"/>
          </a:p>
          <a:p>
            <a:r>
              <a:rPr lang="fi-FI"/>
              <a:t>Juttu-tupa-ryhmän aloittamisen käytännöt</a:t>
            </a:r>
            <a:endParaRPr lang="fi-FI">
              <a:ea typeface="Verdana"/>
            </a:endParaRPr>
          </a:p>
          <a:p>
            <a:pPr marL="0" indent="0">
              <a:buNone/>
            </a:pPr>
            <a:endParaRPr lang="fi-FI">
              <a:ea typeface="Verdana"/>
            </a:endParaRPr>
          </a:p>
          <a:p>
            <a:r>
              <a:rPr lang="fi-FI"/>
              <a:t>Tutustutaan vuorovaikutuksen tukemiseen, kirjoittamiseen, piirtämiseen ja kuvien käyttöön</a:t>
            </a:r>
            <a:endParaRPr lang="fi-FI">
              <a:ea typeface="Verdana"/>
            </a:endParaRPr>
          </a:p>
          <a:p>
            <a:endParaRPr lang="fi-FI">
              <a:ea typeface="Verdana"/>
            </a:endParaRPr>
          </a:p>
          <a:p>
            <a:r>
              <a:rPr lang="fi-FI"/>
              <a:t>Verkostoidutaan muiden aloittavien opettajien kanssa</a:t>
            </a:r>
            <a:endParaRPr lang="fi-FI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874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39547"/>
            <a:ext cx="8229600" cy="910689"/>
          </a:xfrm>
        </p:spPr>
        <p:txBody>
          <a:bodyPr/>
          <a:lstStyle/>
          <a:p>
            <a:r>
              <a:rPr lang="fi-FI"/>
              <a:t>Päivän ohjelma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50236"/>
            <a:ext cx="8229600" cy="51538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900"/>
              <a:t>9:00-   </a:t>
            </a:r>
            <a:r>
              <a:rPr lang="fi-FI" sz="2900">
                <a:ea typeface="+mn-lt"/>
                <a:cs typeface="+mn-lt"/>
              </a:rPr>
              <a:t>Tutustuminen ja</a:t>
            </a:r>
          </a:p>
          <a:p>
            <a:pPr marL="0" indent="0">
              <a:buNone/>
            </a:pPr>
            <a:r>
              <a:rPr lang="fi-FI" sz="2900"/>
              <a:t>11:00  Juttu-tupa-toiminta tutuksi</a:t>
            </a:r>
            <a:r>
              <a:rPr lang="fi-FI" sz="2900">
                <a:ea typeface="Verdana"/>
              </a:rPr>
              <a:t>    </a:t>
            </a:r>
          </a:p>
          <a:p>
            <a:pPr marL="0" indent="0">
              <a:buNone/>
            </a:pPr>
            <a:r>
              <a:rPr lang="fi-FI" sz="2900">
                <a:ea typeface="Verdana"/>
              </a:rPr>
              <a:t>      </a:t>
            </a:r>
            <a:r>
              <a:rPr lang="fi-FI" sz="2900"/>
              <a:t>				</a:t>
            </a:r>
            <a:endParaRPr lang="fi-FI" sz="2900">
              <a:ea typeface="Verdana"/>
            </a:endParaRPr>
          </a:p>
          <a:p>
            <a:pPr marL="0" indent="0">
              <a:buNone/>
            </a:pPr>
            <a:r>
              <a:rPr lang="fi-FI" sz="2900"/>
              <a:t>11:00-11:30 Lounastauko</a:t>
            </a:r>
            <a:endParaRPr lang="fi-FI" sz="2900">
              <a:ea typeface="Verdana"/>
            </a:endParaRPr>
          </a:p>
          <a:p>
            <a:pPr marL="0" indent="0">
              <a:buNone/>
            </a:pPr>
            <a:endParaRPr lang="fi-FI" sz="2900"/>
          </a:p>
          <a:p>
            <a:pPr marL="0" indent="0">
              <a:buNone/>
            </a:pPr>
            <a:r>
              <a:rPr lang="fi-FI" sz="2900"/>
              <a:t>11:30- Afasia, keskustelun tukeminen ja </a:t>
            </a:r>
            <a:endParaRPr lang="fi-FI" sz="2900">
              <a:ea typeface="Verdana"/>
            </a:endParaRPr>
          </a:p>
          <a:p>
            <a:pPr marL="0" indent="0">
              <a:buNone/>
            </a:pPr>
            <a:r>
              <a:rPr lang="fi-FI" sz="2900"/>
              <a:t>13:00  </a:t>
            </a:r>
            <a:r>
              <a:rPr lang="fi-FI" sz="2900">
                <a:ea typeface="+mn-lt"/>
                <a:cs typeface="+mn-lt"/>
              </a:rPr>
              <a:t>harjoituksia</a:t>
            </a:r>
            <a:endParaRPr lang="fi-FI" sz="2900">
              <a:ea typeface="Verdana"/>
            </a:endParaRPr>
          </a:p>
          <a:p>
            <a:pPr marL="0" indent="0">
              <a:buNone/>
            </a:pPr>
            <a:r>
              <a:rPr lang="fi-FI" sz="2900"/>
              <a:t>			</a:t>
            </a:r>
            <a:endParaRPr lang="fi-FI" sz="2900">
              <a:ea typeface="Verdana"/>
            </a:endParaRPr>
          </a:p>
          <a:p>
            <a:pPr marL="0" indent="0">
              <a:buNone/>
            </a:pPr>
            <a:endParaRPr lang="fi-FI" sz="290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585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Juttu-tupa-kurssit</a:t>
            </a:r>
            <a:endParaRPr lang="fi-FI">
              <a:ea typeface="Verdana"/>
              <a:cs typeface="Verdan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/>
              <a:t>Afaattisille henkilöille suunnattuja kursseja työväen- ja kansalaisopistoissa </a:t>
            </a:r>
          </a:p>
          <a:p>
            <a:r>
              <a:rPr lang="fi-FI" sz="2800"/>
              <a:t>Yhteistyössä Aivoliiton kanssa (koordinointi, asiantuntijuus)</a:t>
            </a:r>
          </a:p>
          <a:p>
            <a:r>
              <a:rPr lang="fi-FI" sz="2800"/>
              <a:t>Toiminta alkanut kolmella kurssilla v. 2006</a:t>
            </a:r>
          </a:p>
          <a:p>
            <a:r>
              <a:rPr lang="fi-FI" sz="2800"/>
              <a:t>Tällä hetkellä yli 40 kurssia valtakunnallisesti; suomen- ja ruotsinkielellä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54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Juttu-tupa-kurssit 2021</a:t>
            </a:r>
            <a:endParaRPr lang="fi-FI">
              <a:ea typeface="Verdana"/>
              <a:cs typeface="Verdan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383129" y="1474964"/>
            <a:ext cx="2724509" cy="42719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1800" b="1">
                <a:solidFill>
                  <a:srgbClr val="BF2296"/>
                </a:solidFill>
              </a:rPr>
              <a:t>SUOMEKSI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Espoo (2)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Helsinki (6)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Hämeenlinna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Joensuu 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Jyväskylä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Järvenpää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Kajaani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>
                <a:ea typeface="Verdana"/>
                <a:cs typeface="Verdana"/>
              </a:rPr>
              <a:t>Kemijärvi</a:t>
            </a:r>
            <a:endParaRPr lang="fi-FI" sz="1500"/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Kuopio (2)</a:t>
            </a:r>
            <a:endParaRPr lang="fi-FI" sz="15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Kurikka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Kotka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Kouvola (tauolla)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Lahti (2)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>
                <a:ea typeface="Verdana"/>
                <a:cs typeface="Verdana"/>
              </a:rPr>
              <a:t>Laitila</a:t>
            </a:r>
            <a:endParaRPr lang="fi-FI" sz="1500"/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Lappeenranta</a:t>
            </a:r>
            <a:endParaRPr lang="fi-FI" sz="15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>
                <a:ea typeface="Verdana"/>
              </a:rPr>
              <a:t>Lapua</a:t>
            </a:r>
            <a:endParaRPr lang="fi-FI" sz="1500"/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Lieto (tauolla)</a:t>
            </a:r>
            <a:endParaRPr lang="fi-FI" sz="15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Lohja</a:t>
            </a:r>
            <a:endParaRPr lang="fi-FI" sz="15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1600"/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4290787" y="1777911"/>
            <a:ext cx="3286383" cy="42719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Mustasaari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Nivala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Nokia (tauolla)</a:t>
            </a:r>
            <a:endParaRPr lang="fi-FI" sz="16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Oulu 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Pori (2)</a:t>
            </a:r>
            <a:endParaRPr lang="fi-FI" sz="16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Porvoo (tauolla)</a:t>
            </a:r>
            <a:endParaRPr lang="fi-FI" sz="16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Rauma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Rovaniemi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>
                <a:ea typeface="Verdana"/>
              </a:rPr>
              <a:t>Salo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Savonlinna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Seinäjoki (2)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Suomussalmi</a:t>
            </a:r>
            <a:br>
              <a:rPr lang="fi-FI" sz="1600"/>
            </a:br>
            <a:r>
              <a:rPr lang="fi-FI" sz="1600"/>
              <a:t>(tauolla)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Tampere (1)</a:t>
            </a:r>
            <a:endParaRPr lang="fi-FI" sz="16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Tornio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Turku (3)</a:t>
            </a:r>
            <a:endParaRPr lang="fi-FI" sz="1600">
              <a:ea typeface="Verdana"/>
              <a:cs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Vantaa (2)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Viitasaari (tauolla)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fi-FI" sz="1600"/>
              <a:t>Ylivieska</a:t>
            </a:r>
            <a:endParaRPr lang="fi-FI" sz="1600">
              <a:ea typeface="Verdana"/>
            </a:endParaRP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6469892" y="1474964"/>
            <a:ext cx="2724509" cy="42719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fi-FI" sz="1800" b="1">
                <a:solidFill>
                  <a:srgbClr val="BF2296"/>
                </a:solidFill>
              </a:rPr>
              <a:t>RUOTSIKSI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Helsinki (2)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>
                <a:ea typeface="Verdana"/>
                <a:cs typeface="Verdana"/>
              </a:rPr>
              <a:t>Kokkola</a:t>
            </a:r>
            <a:endParaRPr lang="fi-FI" sz="1600"/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Mustasaari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Närpiö (tauolla)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Pietarsaari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Raasepori (tauolla)</a:t>
            </a:r>
            <a:endParaRPr lang="fi-FI" sz="1600">
              <a:ea typeface="Verdan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sz="1600"/>
              <a:t>Turku</a:t>
            </a:r>
            <a:endParaRPr lang="fi-FI" sz="1600">
              <a:ea typeface="Verdana"/>
            </a:endParaRPr>
          </a:p>
        </p:txBody>
      </p:sp>
      <p:pic>
        <p:nvPicPr>
          <p:cNvPr id="8" name="Kuva 7" descr="kartta_2018_ei_nim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" y="1994005"/>
            <a:ext cx="1862281" cy="38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3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B702F3-4B4D-4891-B71E-31D9E2B8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Verdana"/>
                <a:cs typeface="Verdana"/>
              </a:rPr>
              <a:t>Videoterveiset opistoilta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1F8997-CC18-4F83-B531-DC23468F2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2"/>
              </a:rPr>
              <a:t>https://www.youtube.com/watch?v=R7wdJeUiZ_w</a:t>
            </a:r>
            <a:endParaRPr lang="fi-FI"/>
          </a:p>
          <a:p>
            <a:endParaRPr lang="fi-FI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3554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4DAE6B-9E3C-469F-B0AE-923EBA44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7" y="753874"/>
            <a:ext cx="8229600" cy="1143000"/>
          </a:xfrm>
        </p:spPr>
        <p:txBody>
          <a:bodyPr/>
          <a:lstStyle/>
          <a:p>
            <a:r>
              <a:rPr lang="fi-FI">
                <a:ea typeface="Verdana"/>
                <a:cs typeface="Verdana"/>
              </a:rPr>
              <a:t>Tutustuminen ja henkinen kotipaikka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F359DF-A27B-47EB-A7C3-9B22E0965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>
                <a:ea typeface="Verdana"/>
                <a:cs typeface="Verdana"/>
              </a:rPr>
              <a:t>Merkitse kartalle:</a:t>
            </a:r>
          </a:p>
          <a:p>
            <a:pPr lvl="1"/>
            <a:r>
              <a:rPr lang="fi-FI">
                <a:ea typeface="Verdana"/>
                <a:cs typeface="Verdana"/>
              </a:rPr>
              <a:t>Oma nimi, minkä paikkakunnan Juttu-tupaa ohjaat? (x ja nimikirjaimet)</a:t>
            </a:r>
          </a:p>
          <a:p>
            <a:pPr lvl="1"/>
            <a:r>
              <a:rPr lang="fi-FI">
                <a:ea typeface="Verdana"/>
                <a:cs typeface="Verdana"/>
              </a:rPr>
              <a:t>Henkinen kotipaikka? (&lt;3 ja nimikirjaimet)</a:t>
            </a:r>
          </a:p>
          <a:p>
            <a:pPr lvl="1"/>
            <a:r>
              <a:rPr lang="fi-FI">
                <a:ea typeface="+mn-lt"/>
                <a:cs typeface="+mn-lt"/>
                <a:hlinkClick r:id="rId2"/>
              </a:rPr>
              <a:t>https://jamboard.google.com/d/1NbuDyDgtCV9aT0Uy2teP9sr9BF6Vb6Sj-z5ovcqHn7s/edit?usp=sharing</a:t>
            </a:r>
            <a:r>
              <a:rPr lang="fi-FI">
                <a:ea typeface="+mn-lt"/>
                <a:cs typeface="+mn-lt"/>
              </a:rPr>
              <a:t> </a:t>
            </a:r>
            <a:endParaRPr lang="fi-FI">
              <a:ea typeface="Verdana"/>
              <a:cs typeface="Verdana"/>
            </a:endParaRPr>
          </a:p>
          <a:p>
            <a:r>
              <a:rPr lang="fi-FI">
                <a:ea typeface="Verdana"/>
                <a:cs typeface="Verdana"/>
              </a:rPr>
              <a:t>Keskusteluun: Ideoita kartan käyttämiseksi ryhmässä</a:t>
            </a:r>
          </a:p>
          <a:p>
            <a:pPr marL="457200" lvl="1" indent="0">
              <a:buNone/>
            </a:pPr>
            <a:r>
              <a:rPr lang="fi-FI">
                <a:ea typeface="Verdana"/>
              </a:rPr>
              <a:t>- Tutustuminen, matkoista kertominen, tärkeiden paikkojen ja muistojen sijoittaminen kartalle..</a:t>
            </a:r>
            <a:endParaRPr lang="fi-FI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06607883"/>
      </p:ext>
    </p:extLst>
  </p:cSld>
  <p:clrMapOvr>
    <a:masterClrMapping/>
  </p:clrMapOvr>
</p:sld>
</file>

<file path=ppt/theme/theme1.xml><?xml version="1.0" encoding="utf-8"?>
<a:theme xmlns:a="http://schemas.openxmlformats.org/drawingml/2006/main" name="Perussiv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oli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ivoliitto powerpointpohja 2018" id="{D708812E-BAE0-4A45-AD53-C595B2F0EF91}" vid="{E381FA31-87AB-4B36-A51F-200AFE6E62F5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voliitto powerpointpohja 2018" id="{D708812E-BAE0-4A45-AD53-C595B2F0EF91}" vid="{7D551609-1F52-46CE-801B-513470A5FB89}"/>
    </a:ext>
  </a:extLst>
</a:theme>
</file>

<file path=ppt/theme/theme3.xml><?xml version="1.0" encoding="utf-8"?>
<a:theme xmlns:a="http://schemas.openxmlformats.org/drawingml/2006/main" name="3_aphasia pp file 3">
  <a:themeElements>
    <a:clrScheme name="3_aphasia pp file 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aphasia pp file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phasia pp file 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phasia pp file 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phasia pp file 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phasia pp file 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phasia pp file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phasia pp file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phasia pp file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phasia pp file 3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AD91FA2E45CBB4790CC514CD90118CA" ma:contentTypeVersion="11" ma:contentTypeDescription="Luo uusi asiakirja." ma:contentTypeScope="" ma:versionID="9dfc05a30c33930a729e8370e583b525">
  <xsd:schema xmlns:xsd="http://www.w3.org/2001/XMLSchema" xmlns:xs="http://www.w3.org/2001/XMLSchema" xmlns:p="http://schemas.microsoft.com/office/2006/metadata/properties" xmlns:ns2="56bd38fa-4da2-471f-825d-2f2f89039cae" xmlns:ns3="80bdfe3e-1c8e-4fee-9edf-4887066cb64d" targetNamespace="http://schemas.microsoft.com/office/2006/metadata/properties" ma:root="true" ma:fieldsID="a2ff0c347e620e862bae540920791071" ns2:_="" ns3:_="">
    <xsd:import namespace="56bd38fa-4da2-471f-825d-2f2f89039cae"/>
    <xsd:import namespace="80bdfe3e-1c8e-4fee-9edf-4887066cb6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d38fa-4da2-471f-825d-2f2f89039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dfe3e-1c8e-4fee-9edf-4887066cb6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B0C4A0-1AC6-43EE-ABC0-366CA9FEAA56}">
  <ds:schemaRefs>
    <ds:schemaRef ds:uri="56bd38fa-4da2-471f-825d-2f2f89039cae"/>
    <ds:schemaRef ds:uri="80bdfe3e-1c8e-4fee-9edf-4887066cb6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EDBB32-CC26-446E-AAF5-14BA5D6A15CF}">
  <ds:schemaRefs>
    <ds:schemaRef ds:uri="a19b018a-9785-407a-b1bf-e6503e8ba481"/>
    <ds:schemaRef ds:uri="c6ff7e03-759c-4a5c-b086-57d62de49d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B62B162-0FEA-44E1-983D-70A1BBA53C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Aivoliitto powerpointpohja 2018</Template>
  <Application>Microsoft Office PowerPoint</Application>
  <PresentationFormat>Näytössä katseltava diaesitys (4:3)</PresentationFormat>
  <Slides>39</Slides>
  <Notes>1</Notes>
  <HiddenSlides>0</HiddenSlides>
  <ScaleCrop>false</ScaleCrop>
  <HeadingPairs>
    <vt:vector size="4" baseType="variant">
      <vt:variant>
        <vt:lpstr>Teema</vt:lpstr>
      </vt:variant>
      <vt:variant>
        <vt:i4>3</vt:i4>
      </vt:variant>
      <vt:variant>
        <vt:lpstr>Dian otsikot</vt:lpstr>
      </vt:variant>
      <vt:variant>
        <vt:i4>39</vt:i4>
      </vt:variant>
    </vt:vector>
  </HeadingPairs>
  <TitlesOfParts>
    <vt:vector size="42" baseType="lpstr">
      <vt:lpstr>Perussivu</vt:lpstr>
      <vt:lpstr>Mukautettu suunnittelumalli</vt:lpstr>
      <vt:lpstr>3_aphasia pp file 3</vt:lpstr>
      <vt:lpstr>Hyvää huomenta! God morgon!</vt:lpstr>
      <vt:lpstr> </vt:lpstr>
      <vt:lpstr>Tervetuloa koulutukseen!</vt:lpstr>
      <vt:lpstr>Koulutuspäivän tavoite</vt:lpstr>
      <vt:lpstr>Päivän ohjelma</vt:lpstr>
      <vt:lpstr>Juttu-tupa-kurssit</vt:lpstr>
      <vt:lpstr>Juttu-tupa-kurssit 2021</vt:lpstr>
      <vt:lpstr>Videoterveiset opistoilta</vt:lpstr>
      <vt:lpstr>Tutustuminen ja henkinen kotipaikka</vt:lpstr>
      <vt:lpstr>Mikä fiilis?</vt:lpstr>
      <vt:lpstr>Juttu-tupa käytännössä</vt:lpstr>
      <vt:lpstr>Mikä helpottaa aloittamista?</vt:lpstr>
      <vt:lpstr>Peruskommunikointimateriaali</vt:lpstr>
      <vt:lpstr>        Juttu-tupa-säännöt</vt:lpstr>
      <vt:lpstr>Käytännön rungon rakentaminen</vt:lpstr>
      <vt:lpstr>Ajankohtaiset, uutiset</vt:lpstr>
      <vt:lpstr>Kahvitauko</vt:lpstr>
      <vt:lpstr>Teemakeskustelu/ kommunikaatioharjoitus</vt:lpstr>
      <vt:lpstr>Teemakeskusteluiden aiheita</vt:lpstr>
      <vt:lpstr>Esimerkkitoteutuksia teemakeskusteluista </vt:lpstr>
      <vt:lpstr>Esimerkkitoteutuksia kommunikaatioharjoituksista</vt:lpstr>
      <vt:lpstr>Visailut Juttu-tuvissa</vt:lpstr>
      <vt:lpstr>AVH ja afasiapeli – Kahoot!</vt:lpstr>
      <vt:lpstr>Lounastauolle!</vt:lpstr>
      <vt:lpstr>Perehdytys tuettuun keskusteluun</vt:lpstr>
      <vt:lpstr>Jerry – esimerkki  tuetusta keskustelusta</vt:lpstr>
      <vt:lpstr>Jerry video: jälkeen</vt:lpstr>
      <vt:lpstr>Tukikeinoja Juttu-tupiin 1/5</vt:lpstr>
      <vt:lpstr>Tukikeinoja Juttu-tupiin 2/5</vt:lpstr>
      <vt:lpstr>Tukikeinoja Juttu-tupiin 3/5</vt:lpstr>
      <vt:lpstr>Tukikeinoja Juttu-tupiin 4/5</vt:lpstr>
      <vt:lpstr>Tukikeinoja Juttu-tupiin 5/5</vt:lpstr>
      <vt:lpstr>Käytännön harjoituksia</vt:lpstr>
      <vt:lpstr>Mukava päivä –harjoitus  </vt:lpstr>
      <vt:lpstr>Kyllä-ei –kysymykset, eleet ja ilmeet, piirtäminen</vt:lpstr>
      <vt:lpstr>Materiaalivinkit</vt:lpstr>
      <vt:lpstr>Päivän yhteenveto ja tärkeät linkit</vt:lpstr>
      <vt:lpstr>  Annathan meille palautetta, kiitos</vt:lpstr>
      <vt:lpstr>    LÄMMIN 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Krista Hoffström</dc:creator>
  <cp:revision>4</cp:revision>
  <cp:lastPrinted>2019-04-01T09:58:39Z</cp:lastPrinted>
  <dcterms:created xsi:type="dcterms:W3CDTF">2019-03-27T10:41:40Z</dcterms:created>
  <dcterms:modified xsi:type="dcterms:W3CDTF">2021-08-16T10:28:09Z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0x0101009AD91FA2E45CBB4790CC514CD90118CA</vt:lpwstr>
  </property>
</Properties>
</file>