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  <p:sldMasterId id="2147483679" r:id="rId6"/>
  </p:sldMasterIdLst>
  <p:sldIdLst>
    <p:sldId id="256" r:id="rId7"/>
    <p:sldId id="257" r:id="rId8"/>
    <p:sldId id="265" r:id="rId9"/>
    <p:sldId id="266" r:id="rId10"/>
    <p:sldId id="270" r:id="rId11"/>
    <p:sldId id="272" r:id="rId12"/>
    <p:sldId id="275" r:id="rId13"/>
    <p:sldId id="282" r:id="rId14"/>
    <p:sldId id="271" r:id="rId15"/>
    <p:sldId id="276" r:id="rId16"/>
    <p:sldId id="278" r:id="rId17"/>
    <p:sldId id="274" r:id="rId18"/>
    <p:sldId id="281" r:id="rId19"/>
    <p:sldId id="279" r:id="rId20"/>
    <p:sldId id="280" r:id="rId21"/>
    <p:sldId id="277" r:id="rId22"/>
    <p:sldId id="283" r:id="rId23"/>
    <p:sldId id="285" r:id="rId24"/>
    <p:sldId id="269" r:id="rId25"/>
    <p:sldId id="284" r:id="rId26"/>
    <p:sldId id="287" r:id="rId2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D7C3E-F84D-4BCF-8A54-7C234ED74D9E}" v="39" dt="2021-11-19T06:47:24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jo Laine" userId="a947e67e-197b-4cb0-8d9e-3f19091ed1c6" providerId="ADAL" clId="{3CB445E2-AF51-42E1-B2CA-6424D7D4F2F5}"/>
    <pc:docChg chg="modSld">
      <pc:chgData name="Pirjo Laine" userId="a947e67e-197b-4cb0-8d9e-3f19091ed1c6" providerId="ADAL" clId="{3CB445E2-AF51-42E1-B2CA-6424D7D4F2F5}" dt="2021-11-19T13:16:56.922" v="43" actId="20577"/>
      <pc:docMkLst>
        <pc:docMk/>
      </pc:docMkLst>
      <pc:sldChg chg="modSp">
        <pc:chgData name="Pirjo Laine" userId="a947e67e-197b-4cb0-8d9e-3f19091ed1c6" providerId="ADAL" clId="{3CB445E2-AF51-42E1-B2CA-6424D7D4F2F5}" dt="2021-11-19T13:15:19.595" v="3" actId="5793"/>
        <pc:sldMkLst>
          <pc:docMk/>
          <pc:sldMk cId="132181015" sldId="284"/>
        </pc:sldMkLst>
        <pc:spChg chg="mod">
          <ac:chgData name="Pirjo Laine" userId="a947e67e-197b-4cb0-8d9e-3f19091ed1c6" providerId="ADAL" clId="{3CB445E2-AF51-42E1-B2CA-6424D7D4F2F5}" dt="2021-11-19T13:15:19.595" v="3" actId="5793"/>
          <ac:spMkLst>
            <pc:docMk/>
            <pc:sldMk cId="132181015" sldId="284"/>
            <ac:spMk id="3" creationId="{33482D42-95ED-4AB1-9234-EB4976402F3A}"/>
          </ac:spMkLst>
        </pc:spChg>
      </pc:sldChg>
      <pc:sldChg chg="modSp">
        <pc:chgData name="Pirjo Laine" userId="a947e67e-197b-4cb0-8d9e-3f19091ed1c6" providerId="ADAL" clId="{3CB445E2-AF51-42E1-B2CA-6424D7D4F2F5}" dt="2021-11-19T13:16:56.922" v="43" actId="20577"/>
        <pc:sldMkLst>
          <pc:docMk/>
          <pc:sldMk cId="2543128331" sldId="285"/>
        </pc:sldMkLst>
        <pc:spChg chg="mod">
          <ac:chgData name="Pirjo Laine" userId="a947e67e-197b-4cb0-8d9e-3f19091ed1c6" providerId="ADAL" clId="{3CB445E2-AF51-42E1-B2CA-6424D7D4F2F5}" dt="2021-11-19T13:16:56.922" v="43" actId="20577"/>
          <ac:spMkLst>
            <pc:docMk/>
            <pc:sldMk cId="2543128331" sldId="285"/>
            <ac:spMk id="3" creationId="{CDFF3671-2D97-4792-9926-ACC01C4C32F9}"/>
          </ac:spMkLst>
        </pc:spChg>
      </pc:sldChg>
      <pc:sldChg chg="modSp">
        <pc:chgData name="Pirjo Laine" userId="a947e67e-197b-4cb0-8d9e-3f19091ed1c6" providerId="ADAL" clId="{3CB445E2-AF51-42E1-B2CA-6424D7D4F2F5}" dt="2021-11-19T13:16:12.947" v="32" actId="1076"/>
        <pc:sldMkLst>
          <pc:docMk/>
          <pc:sldMk cId="1770066639" sldId="287"/>
        </pc:sldMkLst>
        <pc:spChg chg="mod">
          <ac:chgData name="Pirjo Laine" userId="a947e67e-197b-4cb0-8d9e-3f19091ed1c6" providerId="ADAL" clId="{3CB445E2-AF51-42E1-B2CA-6424D7D4F2F5}" dt="2021-11-19T13:16:10.630" v="31" actId="20577"/>
          <ac:spMkLst>
            <pc:docMk/>
            <pc:sldMk cId="1770066639" sldId="287"/>
            <ac:spMk id="2" creationId="{29719318-C6AF-4D39-A5A6-9268FDCAF7F1}"/>
          </ac:spMkLst>
        </pc:spChg>
        <pc:picChg chg="mod">
          <ac:chgData name="Pirjo Laine" userId="a947e67e-197b-4cb0-8d9e-3f19091ed1c6" providerId="ADAL" clId="{3CB445E2-AF51-42E1-B2CA-6424D7D4F2F5}" dt="2021-11-19T13:16:12.947" v="32" actId="1076"/>
          <ac:picMkLst>
            <pc:docMk/>
            <pc:sldMk cId="1770066639" sldId="287"/>
            <ac:picMk id="5" creationId="{3AB5AC20-EE85-43C2-9841-3A00B3E64E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723" y="-145143"/>
            <a:ext cx="9499395" cy="708812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6178" y="3692525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978" y="5448300"/>
            <a:ext cx="64008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294968"/>
            <a:ext cx="8229600" cy="44135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327355"/>
            <a:ext cx="2057400" cy="479880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583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97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S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4172" y="-116114"/>
            <a:ext cx="9332685" cy="7001894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676653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1362453" y="5434722"/>
            <a:ext cx="64008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9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78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538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7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913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11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71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679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940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26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723" y="-145143"/>
            <a:ext cx="9499395" cy="708812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6178" y="3692525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978" y="5448300"/>
            <a:ext cx="64008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S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9052" y="-101600"/>
            <a:ext cx="9442710" cy="698719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676653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21859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S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4172" y="-116114"/>
            <a:ext cx="9332685" cy="7001894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676653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1362453" y="5434722"/>
            <a:ext cx="64008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S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9052" y="-101600"/>
            <a:ext cx="9442710" cy="698719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676653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21859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AV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144" y="-101600"/>
            <a:ext cx="9303657" cy="699839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67128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352928" y="5434722"/>
            <a:ext cx="64008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1950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AV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5725" y="-38101"/>
            <a:ext cx="9229725" cy="70200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667128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9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koul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571" y="-101600"/>
            <a:ext cx="9231085" cy="699821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67128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352928" y="5434722"/>
            <a:ext cx="64008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685808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Veikk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19.11.2021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09600" y="591947"/>
            <a:ext cx="60960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09600" y="1917510"/>
            <a:ext cx="8229600" cy="38736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00" y="5858896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3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AV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144" y="-101600"/>
            <a:ext cx="9303657" cy="699839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67128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352928" y="5434722"/>
            <a:ext cx="64008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1950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294968"/>
            <a:ext cx="8229600" cy="44135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327355"/>
            <a:ext cx="2057400" cy="479880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AV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5725" y="-38101"/>
            <a:ext cx="9229725" cy="70200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667128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koul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571" y="-101600"/>
            <a:ext cx="9231085" cy="699821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67128" y="3678947"/>
            <a:ext cx="77724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352928" y="5434722"/>
            <a:ext cx="64008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6858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Veikk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19.11.2021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09600" y="591947"/>
            <a:ext cx="6096000" cy="1143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09600" y="1917510"/>
            <a:ext cx="8229600" cy="38736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00" y="5858896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439547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</a:t>
            </a:r>
            <a:r>
              <a:rPr lang="fi-FI" err="1"/>
              <a:t>osoitt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765110"/>
            <a:ext cx="8229600" cy="427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72BD47B-D5C6-C14A-B277-9E7B5220D96E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66" r:id="rId6"/>
    <p:sldLayoutId id="2147483650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BF229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7605-7CBE-4D14-B3B7-F808693A9807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DA27-1F72-466B-805E-185FF5B9A4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4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439547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</a:t>
            </a:r>
            <a:r>
              <a:rPr lang="fi-FI" err="1"/>
              <a:t>osoitt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765110"/>
            <a:ext cx="8229600" cy="427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8E384D-EAB8-BB4F-B438-09251782DD50}" type="datetimeFigureOut">
              <a:rPr lang="fi-FI"/>
              <a:pPr/>
              <a:t>19.11.2021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72BD47B-D5C6-C14A-B277-9E7B5220D96E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2" y="-457200"/>
            <a:ext cx="1767844" cy="1441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BF229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ight.fi/artikkeli/luvat/tv-ja-radio-ohjelmien-tallennus-ja-esityslupa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7c83sw6gk" TargetMode="External"/><Relationship Id="rId2" Type="http://schemas.openxmlformats.org/officeDocument/2006/relationships/hyperlink" Target="http://Lihttps:/www.finna.fi/Content/terms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ekijanoikeus.fi/tekijanoikeus/syntyminen" TargetMode="Externa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" TargetMode="External"/><Relationship Id="rId3" Type="http://schemas.openxmlformats.org/officeDocument/2006/relationships/hyperlink" Target="https://papunet.net/" TargetMode="External"/><Relationship Id="rId7" Type="http://schemas.openxmlformats.org/officeDocument/2006/relationships/hyperlink" Target="https://stocksnap.io/" TargetMode="External"/><Relationship Id="rId2" Type="http://schemas.openxmlformats.org/officeDocument/2006/relationships/hyperlink" Target="https://www.finna.fi/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pixabay.com/" TargetMode="External"/><Relationship Id="rId5" Type="http://schemas.openxmlformats.org/officeDocument/2006/relationships/hyperlink" Target="https://kavi.fi/" TargetMode="External"/><Relationship Id="rId4" Type="http://schemas.openxmlformats.org/officeDocument/2006/relationships/hyperlink" Target="https://folkcloud.com/" TargetMode="External"/><Relationship Id="rId9" Type="http://schemas.openxmlformats.org/officeDocument/2006/relationships/hyperlink" Target="https://picjumbo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mex.fi/" TargetMode="External"/><Relationship Id="rId3" Type="http://schemas.openxmlformats.org/officeDocument/2006/relationships/hyperlink" Target="https://kopiraittila.fi/" TargetMode="External"/><Relationship Id="rId7" Type="http://schemas.openxmlformats.org/officeDocument/2006/relationships/hyperlink" Target="https://www.teosto.fi/" TargetMode="External"/><Relationship Id="rId12" Type="http://schemas.openxmlformats.org/officeDocument/2006/relationships/hyperlink" Target="https://minedu.fi/tekijanoikeus" TargetMode="External"/><Relationship Id="rId2" Type="http://schemas.openxmlformats.org/officeDocument/2006/relationships/hyperlink" Target="https://operight.fi/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kopiosto.fi/" TargetMode="External"/><Relationship Id="rId11" Type="http://schemas.openxmlformats.org/officeDocument/2006/relationships/hyperlink" Target="https://www.sanasto.fi/" TargetMode="External"/><Relationship Id="rId5" Type="http://schemas.openxmlformats.org/officeDocument/2006/relationships/hyperlink" Target="https://creativecommons.org/" TargetMode="External"/><Relationship Id="rId10" Type="http://schemas.openxmlformats.org/officeDocument/2006/relationships/hyperlink" Target="https://apfi.fi/" TargetMode="External"/><Relationship Id="rId4" Type="http://schemas.openxmlformats.org/officeDocument/2006/relationships/hyperlink" Target="https://creativecommons.fi/" TargetMode="External"/><Relationship Id="rId9" Type="http://schemas.openxmlformats.org/officeDocument/2006/relationships/hyperlink" Target="https://kuvasto.f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ight.fi/artikkeli/musiikki/saako-spotifysta-soittaa-musiikkia-oppitunneilla-opettajan-omalta-tililta" TargetMode="External"/><Relationship Id="rId2" Type="http://schemas.openxmlformats.org/officeDocument/2006/relationships/hyperlink" Target="https://kopiraittila.fi/kysy-asiantuntijalta-2/" TargetMode="Externa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uvatyokalu.papunet.net/#/muokkaa/2650015/870fd33def419ff55ffdd61bd2a7c047/" TargetMode="External"/><Relationship Id="rId2" Type="http://schemas.openxmlformats.org/officeDocument/2006/relationships/hyperlink" Target="https://kuvatyokalu.papunet.net/#/muokkaa/2620119/3c95e95957fe0b80b46c7048fff2a9f5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.fi/static/liitteet-2019/KasKo/tyovaenopisto/S21-Tyovis-TuntiOpett-Opas-2021-2022-A4-FI-fin-WEB.pdf" TargetMode="External"/><Relationship Id="rId2" Type="http://schemas.openxmlformats.org/officeDocument/2006/relationships/hyperlink" Target="https://www.opettajantekijanoikeus.fi/2015/12/vielako-verkkovideoiden-esittaminen-askarruttaa-omnian-opettajia/" TargetMode="Externa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ight.fi/artikkeli/kopiointi/kopioston-kopiointilupa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327960" y="14040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i-FI">
                <a:solidFill>
                  <a:schemeClr val="bg1"/>
                </a:solidFill>
                <a:effectLst/>
              </a:rPr>
              <a:t> Juttu-tupa –ohjaajien virkistäytymispäivä 13.11. 2021</a:t>
            </a:r>
            <a:br>
              <a:rPr lang="fi-FI">
                <a:solidFill>
                  <a:schemeClr val="bg1"/>
                </a:solidFill>
                <a:effectLst/>
              </a:rPr>
            </a:br>
            <a:r>
              <a:rPr lang="fi-FI">
                <a:solidFill>
                  <a:schemeClr val="bg1"/>
                </a:solidFill>
                <a:effectLst/>
              </a:rPr>
              <a:t>Aulanko</a:t>
            </a:r>
            <a:br>
              <a:rPr lang="fi-FI">
                <a:effectLst/>
              </a:rPr>
            </a:br>
            <a:endParaRPr lang="fi-FI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1371978" y="5919937"/>
            <a:ext cx="6400800" cy="895350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22DA09-70E4-4254-BA7C-B8A23858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+mj-lt"/>
                <a:cs typeface="+mj-lt"/>
              </a:rPr>
              <a:t>TV- ja radio-ohjelmien tallennus- ja esityslupa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F1E103-39AE-4106-901B-875936E7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1978"/>
            <a:ext cx="8301486" cy="48614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>
                <a:ea typeface="+mn-lt"/>
                <a:cs typeface="+mn-lt"/>
              </a:rPr>
              <a:t>Lupa sallii tiettyjen tv-kanavien, radiokanavien sekä verkkopalvelujen hyödyntämisen opetuksessa</a:t>
            </a:r>
          </a:p>
          <a:p>
            <a:r>
              <a:rPr lang="fi-FI">
                <a:ea typeface="+mn-lt"/>
                <a:cs typeface="+mn-lt"/>
              </a:rPr>
              <a:t>Lupa kattaa seuraavat </a:t>
            </a:r>
            <a:r>
              <a:rPr lang="fi-FI" b="1">
                <a:ea typeface="+mn-lt"/>
                <a:cs typeface="+mn-lt"/>
              </a:rPr>
              <a:t>tv-kanavat</a:t>
            </a:r>
            <a:r>
              <a:rPr lang="fi-FI">
                <a:ea typeface="+mn-lt"/>
                <a:cs typeface="+mn-lt"/>
              </a:rPr>
              <a:t>: </a:t>
            </a:r>
            <a:r>
              <a:rPr lang="fi-FI" b="1">
                <a:ea typeface="+mn-lt"/>
                <a:cs typeface="+mn-lt"/>
              </a:rPr>
              <a:t>YLE 1</a:t>
            </a:r>
            <a:r>
              <a:rPr lang="fi-FI">
                <a:ea typeface="+mn-lt"/>
                <a:cs typeface="+mn-lt"/>
              </a:rPr>
              <a:t>,</a:t>
            </a:r>
            <a:r>
              <a:rPr lang="fi-FI" b="1">
                <a:ea typeface="+mn-lt"/>
                <a:cs typeface="+mn-lt"/>
              </a:rPr>
              <a:t> YLE 2</a:t>
            </a:r>
            <a:r>
              <a:rPr lang="fi-FI">
                <a:ea typeface="+mn-lt"/>
                <a:cs typeface="+mn-lt"/>
              </a:rPr>
              <a:t>,</a:t>
            </a:r>
            <a:r>
              <a:rPr lang="fi-FI" b="1">
                <a:ea typeface="+mn-lt"/>
                <a:cs typeface="+mn-lt"/>
              </a:rPr>
              <a:t> YLE Teema &amp; Fem </a:t>
            </a:r>
            <a:r>
              <a:rPr lang="fi-FI">
                <a:ea typeface="+mn-lt"/>
                <a:cs typeface="+mn-lt"/>
              </a:rPr>
              <a:t>ja </a:t>
            </a:r>
            <a:r>
              <a:rPr lang="fi-FI" b="1">
                <a:ea typeface="+mn-lt"/>
                <a:cs typeface="+mn-lt"/>
              </a:rPr>
              <a:t>MTV3</a:t>
            </a:r>
            <a:r>
              <a:rPr lang="fi-FI">
                <a:ea typeface="+mn-lt"/>
                <a:cs typeface="+mn-lt"/>
              </a:rPr>
              <a:t>.  Lupa oikeuttaa tallentamaan ja esittämään kanavilta kaikkia muita ohjelmia paitsi elokuvateatteri- ja tallennelevitykseen tarkoitettuja elokuvia, ulkomaisia jatkuvajuonisia sarjoja ja mainoksia.</a:t>
            </a:r>
          </a:p>
          <a:p>
            <a:r>
              <a:rPr lang="fi-FI" b="1">
                <a:ea typeface="+mn-lt"/>
                <a:cs typeface="+mn-lt"/>
              </a:rPr>
              <a:t>Radio-ohjelmia </a:t>
            </a:r>
            <a:r>
              <a:rPr lang="fi-FI">
                <a:ea typeface="+mn-lt"/>
                <a:cs typeface="+mn-lt"/>
              </a:rPr>
              <a:t>voidaan saman luvan perusteella kuunnella opetuksessa vapaasti verkosta tai radiokanavilta.</a:t>
            </a:r>
          </a:p>
          <a:p>
            <a:r>
              <a:rPr lang="fi-FI">
                <a:ea typeface="+mn-lt"/>
                <a:cs typeface="+mn-lt"/>
              </a:rPr>
              <a:t>Lue lisää: </a:t>
            </a:r>
          </a:p>
          <a:p>
            <a:r>
              <a:rPr lang="fi-FI">
                <a:ea typeface="+mn-lt"/>
                <a:cs typeface="+mn-lt"/>
                <a:hlinkClick r:id="rId2"/>
              </a:rPr>
              <a:t>https://operight.fi/artikkeli/luvat/tv-ja-radio-ohjelmien-tallennus-ja-esityslupa</a:t>
            </a:r>
            <a:r>
              <a:rPr lang="fi-FI">
                <a:ea typeface="+mn-lt"/>
                <a:cs typeface="+mn-lt"/>
              </a:rPr>
              <a:t> </a:t>
            </a:r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3977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1129" y="28986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fi-FI"/>
              <a:t>Kysy linjaukset vastuuopettajalta. Opistoja ja käytäntöjä riittää:</a:t>
            </a:r>
            <a:endParaRPr lang="fi-FI">
              <a:ea typeface="Verdana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83129" y="1474964"/>
            <a:ext cx="2724509" cy="42719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1800" b="1">
                <a:solidFill>
                  <a:srgbClr val="BF2296"/>
                </a:solidFill>
              </a:rPr>
              <a:t>SUOMEKSI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Espoo (2)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Helsinki (5)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Hämeenlinna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Joensuu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Jyväskylä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Järvenpää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Kajaani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>
                <a:ea typeface="Verdana"/>
                <a:cs typeface="Verdana"/>
              </a:rPr>
              <a:t>Kemijärvi (uusi)</a:t>
            </a:r>
            <a:endParaRPr lang="fi-FI" sz="1500"/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Kuopio (2)</a:t>
            </a:r>
            <a:endParaRPr lang="fi-FI" sz="150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Kurikka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Kotka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Kouvola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Lahti (2)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>
                <a:ea typeface="Verdana"/>
                <a:cs typeface="Verdana"/>
              </a:rPr>
              <a:t>Laitila (uusi)</a:t>
            </a:r>
            <a:endParaRPr lang="fi-FI" sz="1500"/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Lappeenranta (2)</a:t>
            </a:r>
            <a:endParaRPr lang="fi-FI" sz="150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Lieto (tauolla)</a:t>
            </a:r>
            <a:endParaRPr lang="fi-FI" sz="150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500"/>
              <a:t>Lohja</a:t>
            </a:r>
          </a:p>
          <a:p>
            <a:pPr marL="0" indent="0">
              <a:lnSpc>
                <a:spcPct val="90000"/>
              </a:lnSpc>
              <a:buNone/>
            </a:pPr>
            <a:endParaRPr lang="fi-FI" sz="160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4290787" y="1777911"/>
            <a:ext cx="3286383" cy="42719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Mustasaari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Nivala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Nokia (tauolla)</a:t>
            </a:r>
            <a:endParaRPr lang="fi-FI" sz="160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Oulu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Pori (2)</a:t>
            </a:r>
            <a:endParaRPr lang="fi-FI" sz="160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Porvoo (tauolla)</a:t>
            </a:r>
            <a:endParaRPr lang="fi-FI" sz="160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Rauma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Rovaniemi 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Savonlinna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Seinäjoki 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Suomussalmi</a:t>
            </a:r>
            <a:br>
              <a:rPr lang="fi-FI" sz="1600"/>
            </a:br>
            <a:r>
              <a:rPr lang="fi-FI" sz="1600"/>
              <a:t>(tauolla)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Tampere (2)</a:t>
            </a:r>
            <a:endParaRPr lang="fi-FI" sz="160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Tornio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Turku (3)</a:t>
            </a:r>
            <a:endParaRPr lang="fi-FI" sz="160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Vantaa (2)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Viitasaari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fi-FI" sz="1600"/>
              <a:t>Ylivieska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6469892" y="1474964"/>
            <a:ext cx="2724509" cy="4271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fi-FI" sz="1800" b="1">
                <a:solidFill>
                  <a:srgbClr val="BF2296"/>
                </a:solidFill>
              </a:rPr>
              <a:t>RUOTSIKSI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Helsinki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600">
                <a:ea typeface="Verdana"/>
                <a:cs typeface="Verdana"/>
              </a:rPr>
              <a:t>Kokkola (uusi)</a:t>
            </a:r>
            <a:endParaRPr lang="fi-FI" sz="1600"/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Mustasaari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Närpiö (tauolla)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Pietarsaari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Raasepori (tauolla)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600"/>
              <a:t>Turku</a:t>
            </a:r>
          </a:p>
        </p:txBody>
      </p:sp>
      <p:pic>
        <p:nvPicPr>
          <p:cNvPr id="8" name="Kuva 7" descr="kartta_2018_ei_nim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" y="1994005"/>
            <a:ext cx="1862281" cy="38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5FDF07-36BB-4223-8EF3-F6864EC0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547"/>
            <a:ext cx="6196641" cy="1200509"/>
          </a:xfrm>
        </p:spPr>
        <p:txBody>
          <a:bodyPr>
            <a:normAutofit fontScale="90000"/>
          </a:bodyPr>
          <a:lstStyle/>
          <a:p>
            <a:r>
              <a:rPr lang="fi-FI">
                <a:ea typeface="Verdana"/>
              </a:rPr>
              <a:t>Jos lisenssiä ei ole tai käytät muita kuin esim. Ylen tai Mtv3:n videomateriaaleja?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35CB7A-74D3-457C-A0F9-175778D3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b="1">
                <a:ea typeface="+mn-lt"/>
                <a:cs typeface="+mn-lt"/>
              </a:rPr>
              <a:t>Käytä omaa harkintaa, kohtuutta sekä valitse vapaasti käytettäviä materiaaleja. 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Tekijänoikeuslain mukaan opetuksessa saa esittää julkaistuja teoksia, mutta ei elokuvateoksia.</a:t>
            </a:r>
          </a:p>
          <a:p>
            <a:r>
              <a:rPr lang="fi-FI">
                <a:ea typeface="+mn-lt"/>
                <a:cs typeface="+mn-lt"/>
              </a:rPr>
              <a:t>Verkkovideoiden esittämisoikeus opetuksessa on tulkinnanvaraista. Mikään kirjoitettu laki tai säännös ei anna niiden käyttämiseen selkeää vastausta.</a:t>
            </a:r>
          </a:p>
          <a:p>
            <a:r>
              <a:rPr lang="fi-FI">
                <a:ea typeface="+mn-lt"/>
                <a:cs typeface="+mn-lt"/>
              </a:rPr>
              <a:t>Netistä löytyy runsaasti kuvia ja videoita sekä animaatioita, joita voi käyttää joko aivan vapaasti tai määrätyin ehdoin omassa opetus- tai muussa materiaalissa.</a:t>
            </a:r>
          </a:p>
          <a:p>
            <a:endParaRPr lang="fi-FI">
              <a:ea typeface="+mn-lt"/>
              <a:cs typeface="+mn-lt"/>
            </a:endParaRPr>
          </a:p>
          <a:p>
            <a:endParaRPr lang="fi-FI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673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381ACC-2087-40EA-865B-3FE65E9A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Verdana"/>
              </a:rPr>
              <a:t>Creative Commons -merkintä on turvallinen valinta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7A2777-1925-4B92-9837-4AF3FE17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ea typeface="Verdana"/>
                <a:hlinkClick r:id="rId2"/>
              </a:rPr>
              <a:t>Lisätietoa CC-merkistä: https://www.finna.fi/Content/terms</a:t>
            </a:r>
            <a:r>
              <a:rPr lang="fi-FI">
                <a:ea typeface="Verdana"/>
              </a:rPr>
              <a:t> </a:t>
            </a:r>
          </a:p>
          <a:p>
            <a:r>
              <a:rPr lang="fi-FI">
                <a:ea typeface="Verdana"/>
              </a:rPr>
              <a:t>Lähettäessään videota YouTubeen videon luoja pystyy nykyään antamaan normaalia laajemman käyttöoikeuden videoonsa, jolloin sen esittäminen julkisesti on sallittua. Tällaista laajennettua käyttölupaa kutsutaan CC-lisenssiksi (Creative Commons).</a:t>
            </a:r>
          </a:p>
          <a:p>
            <a:r>
              <a:rPr lang="fi-FI">
                <a:ea typeface="Verdana"/>
              </a:rPr>
              <a:t>Näin suodatat Youtube-hausta käyttöösi vain tekijänoikeudeltaan vapaat aineistot:</a:t>
            </a:r>
            <a:endParaRPr lang="fi-FI"/>
          </a:p>
          <a:p>
            <a:r>
              <a:rPr lang="fi-FI">
                <a:ea typeface="Verdana"/>
                <a:hlinkClick r:id="rId3"/>
              </a:rPr>
              <a:t>https://www.youtube.com/watch?v=RG7c83sw6gk</a:t>
            </a:r>
            <a:r>
              <a:rPr lang="fi-FI">
                <a:ea typeface="Verdan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625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DF9662-22FA-4FA6-B38A-D9D14C72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Verdana"/>
              </a:rPr>
              <a:t>Vanhentuneet tekijänoikeudet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E67254-4FDF-4B24-88BF-011062198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  <a:hlinkClick r:id="rId2"/>
              </a:rPr>
              <a:t>https://tekijanoikeus.fi/tekijanoikeus/syntyminen</a:t>
            </a:r>
            <a:endParaRPr lang="fi-FI"/>
          </a:p>
          <a:p>
            <a:r>
              <a:rPr lang="fi-FI">
                <a:ea typeface="Verdana"/>
              </a:rPr>
              <a:t>Voit käyttää teoksia, joiden tekijän kuolemasta on vähintään 70 vuotta täysin vapaasti. </a:t>
            </a:r>
          </a:p>
          <a:p>
            <a:r>
              <a:rPr lang="fi-FI">
                <a:ea typeface="Verdana"/>
              </a:rPr>
              <a:t>Esim. Kansanmusiikki- ja klassisen musiikin arkistot, vanha jazzmusiikki.. Ym.</a:t>
            </a:r>
          </a:p>
          <a:p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899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8A216-334E-46E0-B728-95646996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ea typeface="Verdana"/>
              </a:rPr>
              <a:t>Vapaasti käytettäviä kuva- ääni- ja videomateriaaleja löydät esimerkiksi seuraavilta sivuilta: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2F0A9F-0277-4D2F-B808-F6FF6CF9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5110"/>
            <a:ext cx="8324850" cy="47890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2"/>
              </a:rPr>
              <a:t>https://www.finna.fi/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3"/>
              </a:rPr>
              <a:t>https://papunet.net/</a:t>
            </a:r>
            <a:r>
              <a:rPr lang="fi-FI">
                <a:ea typeface="+mn-lt"/>
                <a:cs typeface="+mn-lt"/>
              </a:rPr>
              <a:t> </a:t>
            </a:r>
          </a:p>
          <a:p>
            <a:r>
              <a:rPr lang="fi-FI">
                <a:ea typeface="+mn-lt"/>
                <a:cs typeface="+mn-lt"/>
                <a:hlinkClick r:id="rId4"/>
              </a:rPr>
              <a:t>https://folkcloud.com/</a:t>
            </a:r>
            <a:r>
              <a:rPr lang="fi-FI">
                <a:ea typeface="+mn-lt"/>
                <a:cs typeface="+mn-lt"/>
              </a:rPr>
              <a:t> (Kansanmusiikkia)</a:t>
            </a:r>
          </a:p>
          <a:p>
            <a:r>
              <a:rPr lang="fi-FI">
                <a:ea typeface="+mn-lt"/>
                <a:cs typeface="+mn-lt"/>
                <a:hlinkClick r:id="rId5"/>
              </a:rPr>
              <a:t>https://kavi.fi/</a:t>
            </a:r>
            <a:r>
              <a:rPr lang="fi-FI">
                <a:ea typeface="+mn-lt"/>
                <a:cs typeface="+mn-lt"/>
              </a:rPr>
              <a:t> </a:t>
            </a:r>
          </a:p>
          <a:p>
            <a:r>
              <a:rPr lang="fi-FI">
                <a:ea typeface="Verdana"/>
              </a:rPr>
              <a:t>Ryhmärenki</a:t>
            </a:r>
          </a:p>
          <a:p>
            <a:endParaRPr lang="fi-FI">
              <a:ea typeface="+mn-lt"/>
              <a:cs typeface="+mn-lt"/>
            </a:endParaRPr>
          </a:p>
          <a:p>
            <a:r>
              <a:rPr lang="fi-FI" b="1">
                <a:ea typeface="+mn-lt"/>
                <a:cs typeface="+mn-lt"/>
              </a:rPr>
              <a:t>Kuvapankkeja, joista löydät vapaasti käytettäviä CC- ja Public Domain- kuvia (</a:t>
            </a:r>
            <a:r>
              <a:rPr lang="fi-FI">
                <a:ea typeface="+mn-lt"/>
                <a:cs typeface="+mn-lt"/>
              </a:rPr>
              <a:t>CC0-lisensoituja eli niitä saa käyttää sekä omiin että kaupallisiin tarkoituksiin täysin maksutta ja ilman kuvien alkuperän mainintaa.)</a:t>
            </a:r>
            <a:endParaRPr lang="fi-FI">
              <a:ea typeface="Verdana"/>
            </a:endParaRPr>
          </a:p>
          <a:p>
            <a:r>
              <a:rPr lang="fi-FI" b="1">
                <a:ea typeface="+mn-lt"/>
                <a:cs typeface="+mn-lt"/>
                <a:hlinkClick r:id="rId6"/>
              </a:rPr>
              <a:t>Pixabay</a:t>
            </a:r>
            <a:endParaRPr lang="fi-FI"/>
          </a:p>
          <a:p>
            <a:r>
              <a:rPr lang="fi-FI" b="1">
                <a:ea typeface="+mn-lt"/>
                <a:cs typeface="+mn-lt"/>
                <a:hlinkClick r:id="rId7"/>
              </a:rPr>
              <a:t>StockSnap.io</a:t>
            </a:r>
            <a:endParaRPr lang="fi-FI"/>
          </a:p>
          <a:p>
            <a:r>
              <a:rPr lang="fi-FI" b="1">
                <a:ea typeface="+mn-lt"/>
                <a:cs typeface="+mn-lt"/>
                <a:hlinkClick r:id="rId8"/>
              </a:rPr>
              <a:t>Unsplash.com</a:t>
            </a:r>
            <a:endParaRPr lang="fi-FI"/>
          </a:p>
          <a:p>
            <a:r>
              <a:rPr lang="fi-FI" b="1">
                <a:ea typeface="+mn-lt"/>
                <a:cs typeface="+mn-lt"/>
                <a:hlinkClick r:id="rId9"/>
              </a:rPr>
              <a:t>Picjumbo</a:t>
            </a:r>
            <a:endParaRPr lang="fi-FI"/>
          </a:p>
          <a:p>
            <a:pPr marL="457200" lvl="1" indent="0">
              <a:buNone/>
            </a:pPr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789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F330B-F1AB-4120-B186-E1007359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Verdana"/>
              </a:rPr>
              <a:t>Lisätietoja tekijänoikeuksista: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39977B-6693-488C-B3AE-57DE53C9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>
                <a:ea typeface="+mn-lt"/>
                <a:cs typeface="+mn-lt"/>
                <a:hlinkClick r:id="rId2"/>
              </a:rPr>
              <a:t>https://operight.fi/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3"/>
              </a:rPr>
              <a:t>https://kopiraittila.fi/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4"/>
              </a:rPr>
              <a:t>https://creativecommons.fi/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5"/>
              </a:rPr>
              <a:t>https://creativecommons.org/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6"/>
              </a:rPr>
              <a:t>https://www.kopiosto.fi/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7"/>
              </a:rPr>
              <a:t>https://www.teosto.fi/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8"/>
              </a:rPr>
              <a:t>https://www.gramex.fi/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9"/>
              </a:rPr>
              <a:t>https://kuvasto.fi/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10"/>
              </a:rPr>
              <a:t>https://apfi.fi/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11"/>
              </a:rPr>
              <a:t>https://www.sanasto.fi/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12"/>
              </a:rPr>
              <a:t>https://minedu.fi/tekijanoikeus</a:t>
            </a:r>
            <a:r>
              <a:rPr lang="fi-FI">
                <a:ea typeface="+mn-lt"/>
                <a:cs typeface="+mn-lt"/>
              </a:rPr>
              <a:t> </a:t>
            </a:r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7943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A1E7F0-D96D-4CB7-A741-71EF803D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ea typeface="Verdana"/>
              </a:rPr>
              <a:t>Entäs</a:t>
            </a:r>
            <a:r>
              <a:rPr lang="fi-FI" dirty="0">
                <a:ea typeface="Verdana"/>
              </a:rPr>
              <a:t> musiikki?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A7E9AD-BFCD-489E-B269-2B33B169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ea typeface="+mn-lt"/>
                <a:cs typeface="+mn-lt"/>
              </a:rPr>
              <a:t>CD-levyiltä</a:t>
            </a:r>
            <a:r>
              <a:rPr lang="fi-FI" dirty="0">
                <a:ea typeface="+mn-lt"/>
                <a:cs typeface="+mn-lt"/>
              </a:rPr>
              <a:t> kuunneltuna ok, mutta esim. Spotify on harmaata aluetta:</a:t>
            </a:r>
          </a:p>
          <a:p>
            <a:r>
              <a:rPr lang="fi-FI" dirty="0">
                <a:ea typeface="+mn-lt"/>
                <a:cs typeface="+mn-lt"/>
                <a:hlinkClick r:id="rId2"/>
              </a:rPr>
              <a:t>https://kopiraittila.fi/kysy-asiantuntijalta-2/</a:t>
            </a:r>
            <a:r>
              <a:rPr lang="fi-FI" dirty="0">
                <a:ea typeface="+mn-lt"/>
                <a:cs typeface="+mn-lt"/>
              </a:rPr>
              <a:t> </a:t>
            </a:r>
          </a:p>
          <a:p>
            <a:r>
              <a:rPr lang="fi-FI" dirty="0">
                <a:ea typeface="+mn-lt"/>
                <a:cs typeface="+mn-lt"/>
                <a:hlinkClick r:id="rId3"/>
              </a:rPr>
              <a:t>https://operight.fi/artikkeli/musiikki/saako-spotifysta-soittaa-musiikkia-oppitunneilla-opettajan-omalta-tililta</a:t>
            </a:r>
            <a:r>
              <a:rPr lang="fi-FI" dirty="0">
                <a:ea typeface="+mn-lt"/>
                <a:cs typeface="+mn-lt"/>
              </a:rPr>
              <a:t> </a:t>
            </a:r>
          </a:p>
          <a:p>
            <a:endParaRPr lang="fi-FI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https://www.teosto.fi/app/uploads/2020/10/16123137/musiikki_kunnan_toiminnassa.pdf</a:t>
            </a:r>
          </a:p>
        </p:txBody>
      </p:sp>
    </p:spTree>
    <p:extLst>
      <p:ext uri="{BB962C8B-B14F-4D97-AF65-F5344CB8AC3E}">
        <p14:creationId xmlns:p14="http://schemas.microsoft.com/office/powerpoint/2010/main" val="35710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0A2AD3-7799-423B-8C47-171B1E34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Käytännön harjoitukset ja ideat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FF3671-2D97-4792-9926-ACC01C4C3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2" indent="-285750"/>
            <a:r>
              <a:rPr lang="fi-FI" dirty="0">
                <a:ea typeface="+mn-lt"/>
                <a:cs typeface="+mn-lt"/>
              </a:rPr>
              <a:t>Luontokuvien ja –videoiden katsominen toimivat inspiraationa, mielenrauhan tuojina; luonnon tuominen kotiin (siemenien </a:t>
            </a:r>
            <a:r>
              <a:rPr lang="fi-FI">
                <a:ea typeface="+mn-lt"/>
                <a:cs typeface="+mn-lt"/>
              </a:rPr>
              <a:t>istutus keväällä ja </a:t>
            </a:r>
            <a:r>
              <a:rPr lang="fi-FI" dirty="0">
                <a:ea typeface="+mn-lt"/>
                <a:cs typeface="+mn-lt"/>
              </a:rPr>
              <a:t>seuraaminen kuvien avulla), kokemukset </a:t>
            </a:r>
          </a:p>
          <a:p>
            <a:pPr marL="1428750" lvl="2" indent="-285750"/>
            <a:r>
              <a:rPr lang="fi-FI" dirty="0">
                <a:ea typeface="+mn-lt"/>
                <a:cs typeface="+mn-lt"/>
              </a:rPr>
              <a:t>Veikkaukset: lumien tulo, jäiden lähtö, muut luontoaiheet, jääkiekon sm-liiga, lintujen odottaminen, kevätbongaus osaksi Juttu-tupaa</a:t>
            </a:r>
          </a:p>
          <a:p>
            <a:pPr marL="1428750" lvl="2" indent="-285750"/>
            <a:r>
              <a:rPr lang="fi-FI" dirty="0">
                <a:ea typeface="+mn-lt"/>
                <a:cs typeface="+mn-lt"/>
              </a:rPr>
              <a:t>Janatehtävät tilassa/ pöydällä: </a:t>
            </a:r>
            <a:r>
              <a:rPr lang="fi-FI" dirty="0" err="1">
                <a:ea typeface="+mn-lt"/>
                <a:cs typeface="+mn-lt"/>
              </a:rPr>
              <a:t>Syysjana</a:t>
            </a:r>
            <a:r>
              <a:rPr lang="fi-FI" dirty="0">
                <a:ea typeface="+mn-lt"/>
                <a:cs typeface="+mn-lt"/>
              </a:rPr>
              <a:t>, unijana…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128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0A386B-DEF7-43F7-BB57-AB600268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Verdana"/>
              </a:rPr>
              <a:t>Parhaat palat jakoon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601462-8BF6-4776-A723-565297AA1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fi-FI" dirty="0"/>
              <a:t>Mikä sinun ryhmässäsi toimii osallistumisen tukena?</a:t>
            </a:r>
          </a:p>
          <a:p>
            <a:pPr marL="914400" lvl="2" indent="0">
              <a:buNone/>
            </a:pPr>
            <a:endParaRPr lang="fi-FI" dirty="0"/>
          </a:p>
          <a:p>
            <a:pPr lvl="2"/>
            <a:r>
              <a:rPr lang="fi-FI" dirty="0"/>
              <a:t>Mitä haluaisit kokeilla oman ryhmäsi kanssa?</a:t>
            </a:r>
          </a:p>
          <a:p>
            <a:pPr marL="914400" lvl="2" indent="0">
              <a:buNone/>
            </a:pP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/>
              <a:t>Marian hanke-hakemus/ </a:t>
            </a:r>
            <a:r>
              <a:rPr lang="fi-FI" dirty="0" err="1"/>
              <a:t>afasiakuoro</a:t>
            </a:r>
            <a:r>
              <a:rPr lang="fi-FI" dirty="0"/>
              <a:t>   </a:t>
            </a:r>
          </a:p>
          <a:p>
            <a:pPr marL="914400" lvl="2" indent="0">
              <a:buNone/>
            </a:pPr>
            <a:endParaRPr lang="fi-FI" dirty="0"/>
          </a:p>
          <a:p>
            <a:pPr lvl="2"/>
            <a:r>
              <a:rPr lang="fi-FI" dirty="0"/>
              <a:t>Turun ryhmät mukana opinnäytetyössä; Sanatonta puhetta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083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			Päivän ohjelma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Klo 9.30-10.30 Toiminnallista ohjelmaa (varaudu pieneen kävelylenkkiin, ei hikilenkki)</a:t>
            </a:r>
          </a:p>
          <a:p>
            <a:endParaRPr lang="fi-FI"/>
          </a:p>
          <a:p>
            <a:r>
              <a:rPr lang="fi-FI"/>
              <a:t>Klo 10.30-12.00 Mitä meille kuuluu?</a:t>
            </a:r>
          </a:p>
          <a:p>
            <a:pPr marL="0" indent="0">
              <a:buNone/>
            </a:pPr>
            <a:r>
              <a:rPr lang="fi-FI"/>
              <a:t>   Lisäksi asiaa ja keskustelua tekijänoikeuksista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12-13 Lounas</a:t>
            </a:r>
          </a:p>
          <a:p>
            <a:endParaRPr lang="fi-FI"/>
          </a:p>
          <a:p>
            <a:r>
              <a:rPr lang="fi-FI"/>
              <a:t>13-15 Käytännön harjoituksia ja osallistujien parhaita paloja jakoon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77AA28-BFFA-4F35-8C14-69E8C16E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Bingot ovat kivoja välipaloja tai kotiin annettavia 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82D42-95ED-4AB1-9234-EB497640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Joulubingo</a:t>
            </a:r>
            <a:endParaRPr lang="fi-FI" dirty="0"/>
          </a:p>
          <a:p>
            <a:pPr marL="0" indent="0">
              <a:buNone/>
            </a:pPr>
            <a:r>
              <a:rPr lang="fi-FI" u="sng" dirty="0">
                <a:hlinkClick r:id="rId2"/>
              </a:rPr>
              <a:t>https://kuvatyokalu.papunet.net/#/muokkaa/2620119/3c95e95957fe0b80b46c7048fff2a9f5/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Talvibingo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https://kuvatyokalu.papunet.net/#/muokkaa/2650015/870fd33def419ff55ffdd61bd2a7c047/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181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19318-C6AF-4D39-A5A6-9268FDCA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Kiitos ja mukavaa 		           loppuvuotta!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AB5AC20-EE85-43C2-9841-3A00B3E64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11443" y="1872625"/>
            <a:ext cx="4271963" cy="4271963"/>
          </a:xfrm>
        </p:spPr>
      </p:pic>
    </p:spTree>
    <p:extLst>
      <p:ext uri="{BB962C8B-B14F-4D97-AF65-F5344CB8AC3E}">
        <p14:creationId xmlns:p14="http://schemas.microsoft.com/office/powerpoint/2010/main" val="177006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2A9A2D-0E50-463B-A948-983832B8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kaverillesi kuuluu?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06C7E1-C37C-46EA-A3DC-D7531DEE4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Arvotaan parit ja lähdetään ulos kävelylle, palataan klo 10.30 takaisin </a:t>
            </a:r>
          </a:p>
          <a:p>
            <a:endParaRPr lang="fi-FI"/>
          </a:p>
          <a:p>
            <a:r>
              <a:rPr lang="fi-FI"/>
              <a:t>Haastattele pariasi seuraavissa asioissa: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-  Mikä on ollut haastavinta syyslukukaudessa?</a:t>
            </a:r>
          </a:p>
          <a:p>
            <a:pPr>
              <a:buFontTx/>
              <a:buChar char="-"/>
            </a:pPr>
            <a:r>
              <a:rPr lang="fi-FI"/>
              <a:t>Mikä asia Juttu-tuvan osalta on vienyt eniten aikaasi?</a:t>
            </a:r>
          </a:p>
          <a:p>
            <a:pPr>
              <a:buFontTx/>
              <a:buChar char="-"/>
            </a:pPr>
            <a:r>
              <a:rPr lang="fi-FI"/>
              <a:t>Mitä Juttu-tupaan liittyviä ilonaiheita olet kokenut syksyn aikana?</a:t>
            </a:r>
          </a:p>
        </p:txBody>
      </p:sp>
    </p:spTree>
    <p:extLst>
      <p:ext uri="{BB962C8B-B14F-4D97-AF65-F5344CB8AC3E}">
        <p14:creationId xmlns:p14="http://schemas.microsoft.com/office/powerpoint/2010/main" val="53674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199CC-0E98-4738-8E85-5BC3473E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9017"/>
            <a:ext cx="8229600" cy="4678025"/>
          </a:xfrm>
        </p:spPr>
        <p:txBody>
          <a:bodyPr/>
          <a:lstStyle/>
          <a:p>
            <a:pPr marL="0" indent="0">
              <a:buNone/>
            </a:pPr>
            <a:r>
              <a:rPr lang="fi-FI"/>
              <a:t>	Kerro muille millainen parisi syksy on ollut </a:t>
            </a:r>
          </a:p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C2137DD-E7B8-40B8-A9B2-7B1E8F779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21" y="2712735"/>
            <a:ext cx="4847938" cy="34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07F2F0-57D6-464C-A3D5-2E9B736E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Verdana"/>
              </a:rPr>
              <a:t>Tietoa tekijänoikeuksista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862F1F-1B60-4197-9D4A-7F68E95D7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Verdana"/>
              </a:rPr>
              <a:t>Mitä materiaaleja opetuksessa saa käyttää yleisessä sivistystyössä?</a:t>
            </a:r>
          </a:p>
          <a:p>
            <a:r>
              <a:rPr lang="fi-FI">
                <a:ea typeface="Verdana"/>
              </a:rPr>
              <a:t>Työväenopistojen välillä on eroja: käyttöoikeudet riippuvat siitä, mitkä sopimuslisenssit opisto on hankkinut </a:t>
            </a:r>
          </a:p>
          <a:p>
            <a:r>
              <a:rPr lang="fi-FI">
                <a:ea typeface="Verdana"/>
              </a:rPr>
              <a:t>Verkosta löytyy myös teoksia, jotka on merkitty vapaasti käytettäviksi, sekä teoksia, joiden tekijänoikeus on vanhentunut </a:t>
            </a:r>
          </a:p>
          <a:p>
            <a:r>
              <a:rPr lang="fi-FI">
                <a:ea typeface="Verdana"/>
              </a:rPr>
              <a:t>Lisäksi maalaisjärjen ja oman harkinnan käyttö!</a:t>
            </a:r>
          </a:p>
          <a:p>
            <a:pPr marL="0" indent="0">
              <a:buNone/>
            </a:pPr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883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0DF8A5-C4C9-48F6-B0E1-40A0114A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ea typeface="Verdana"/>
              </a:rPr>
              <a:t>Yleiset sopimuslisenssit opetustilanteissa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EBAC1F-12CA-4B13-9718-CD2BF4F9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1978"/>
            <a:ext cx="8229600" cy="478951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>
                <a:ea typeface="+mn-lt"/>
                <a:cs typeface="+mn-lt"/>
              </a:rPr>
              <a:t>Sopimuslisenssi = teoksien laajennettu käyttölupa</a:t>
            </a:r>
            <a:endParaRPr lang="fi-FI">
              <a:ea typeface="Verdana"/>
            </a:endParaRPr>
          </a:p>
          <a:p>
            <a:r>
              <a:rPr lang="fi-FI">
                <a:ea typeface="+mn-lt"/>
                <a:cs typeface="+mn-lt"/>
              </a:rPr>
              <a:t>Käytännössä tekijänoikeuksia hallitseva järjestö (esim. Teosto) sopii laajamittaisesti teosten käytöstä ja siitä maksettavasta korvauksesta. </a:t>
            </a:r>
            <a:endParaRPr lang="fi-FI"/>
          </a:p>
          <a:p>
            <a:r>
              <a:rPr lang="fi-FI">
                <a:ea typeface="Verdana"/>
              </a:rPr>
              <a:t>Valmiiksi neuvoteltu</a:t>
            </a:r>
            <a:r>
              <a:rPr lang="fi-FI" b="1">
                <a:ea typeface="Verdana"/>
              </a:rPr>
              <a:t> kopiointilupa</a:t>
            </a:r>
            <a:r>
              <a:rPr lang="fi-FI">
                <a:ea typeface="Verdana"/>
              </a:rPr>
              <a:t> sekä </a:t>
            </a:r>
            <a:r>
              <a:rPr lang="fi-FI" b="1"/>
              <a:t>TV- ja radio-ohjelmien tallennus- ja esityslupa</a:t>
            </a:r>
            <a:r>
              <a:rPr lang="fi-FI">
                <a:ea typeface="Verdana"/>
              </a:rPr>
              <a:t>: esi- ja perusopetuksessa, lukiokoulutuksessa, maksuttomaan tutkintoon johtavassa ammatillisessa peruskoulutuksessa sekä valtionosuus-musiikkioppilaitosten opetustoiminnassa ja kaikilla yliopistoilla ja korkeakouluilla. </a:t>
            </a:r>
            <a:endParaRPr lang="fi-FI"/>
          </a:p>
          <a:p>
            <a:r>
              <a:rPr lang="fi-FI" b="1">
                <a:ea typeface="Verdana"/>
              </a:rPr>
              <a:t>Muut oppilaitokset, kuten työväenopistot, hankkivat luvat itse! </a:t>
            </a:r>
            <a:endParaRPr lang="fi-FI">
              <a:ea typeface="+mn-lt"/>
              <a:cs typeface="+mn-lt"/>
            </a:endParaRPr>
          </a:p>
          <a:p>
            <a:endParaRPr lang="fi-FI">
              <a:ea typeface="Verdana"/>
            </a:endParaRPr>
          </a:p>
          <a:p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8393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Verdana"/>
                <a:cs typeface="Verdana"/>
              </a:rPr>
              <a:t>Tarkista oman opistosi luvat!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 sz="2800">
              <a:ea typeface="Verdana"/>
            </a:endParaRP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120D73B-C0C1-4ED5-BA16-9544CDFD8867}"/>
              </a:ext>
            </a:extLst>
          </p:cNvPr>
          <p:cNvSpPr txBox="1"/>
          <p:nvPr/>
        </p:nvSpPr>
        <p:spPr>
          <a:xfrm>
            <a:off x="454325" y="1719532"/>
            <a:ext cx="8235350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ea typeface="+mn-lt"/>
                <a:cs typeface="+mn-lt"/>
              </a:rPr>
              <a:t>Esimerkki, Espoon Omnian johtoryhmän tekijänoikeusohjeistus perustuu sekä lakiin että maalaisjärkeen:</a:t>
            </a:r>
          </a:p>
          <a:p>
            <a:r>
              <a:rPr lang="fi-FI">
                <a:ea typeface="+mn-lt"/>
                <a:cs typeface="+mn-lt"/>
                <a:hlinkClick r:id="rId2"/>
              </a:rPr>
              <a:t>https://www.opettajantekijanoikeus.fi/2015/12/vielako-verkkovideoiden-esittaminen-askarruttaa-omnian-opettajia/</a:t>
            </a:r>
            <a:endParaRPr lang="fi-FI">
              <a:ea typeface="+mn-lt"/>
              <a:cs typeface="+mn-lt"/>
            </a:endParaRPr>
          </a:p>
          <a:p>
            <a:r>
              <a:rPr lang="fi-FI" i="1">
                <a:ea typeface="+mn-lt"/>
                <a:cs typeface="+mn-lt"/>
              </a:rPr>
              <a:t>"julkisessa opetustilanteessa saa esittää pedagogisesti perustelluista syistä verkkovideoita, jotka:</a:t>
            </a:r>
            <a:endParaRPr lang="fi-FI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i="1">
                <a:ea typeface="+mn-lt"/>
                <a:cs typeface="+mn-lt"/>
              </a:rPr>
              <a:t>ovat laillisesti ja täysin julkisesti verkosta katsottavissa, ja joiden tuottaja ei levitä videoita ansaintatarkoituksessa.</a:t>
            </a:r>
            <a:endParaRPr lang="fi-FI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>
                <a:ea typeface="+mn-lt"/>
                <a:cs typeface="+mn-lt"/>
              </a:rPr>
              <a:t>Käytännössä Omnian opettajat voivat esittää opetuksessaan verkossa olevia </a:t>
            </a:r>
            <a:r>
              <a:rPr lang="fi-FI" err="1">
                <a:ea typeface="+mn-lt"/>
                <a:cs typeface="+mn-lt"/>
              </a:rPr>
              <a:t>Youtube-</a:t>
            </a:r>
            <a:r>
              <a:rPr lang="fi-FI">
                <a:ea typeface="+mn-lt"/>
                <a:cs typeface="+mn-lt"/>
              </a:rPr>
              <a:t> ja muita videoita, kun ne ovat laillisesti verkossa ja selvästi ei-kaupallisessa jakelussa</a:t>
            </a:r>
          </a:p>
          <a:p>
            <a:endParaRPr lang="fi-FI">
              <a:ea typeface="+mn-lt"/>
              <a:cs typeface="+mn-lt"/>
            </a:endParaRPr>
          </a:p>
          <a:p>
            <a:endParaRPr lang="fi-FI">
              <a:ea typeface="+mn-lt"/>
              <a:cs typeface="+mn-lt"/>
            </a:endParaRPr>
          </a:p>
          <a:p>
            <a:r>
              <a:rPr lang="fi-FI">
                <a:ea typeface="Verdana"/>
              </a:rPr>
              <a:t>Esimerkiksi Helsingin työväenopistossa ovat voimassa yleiset lisenssisopimukset:</a:t>
            </a:r>
          </a:p>
          <a:p>
            <a:r>
              <a:rPr lang="fi-FI">
                <a:ea typeface="+mn-lt"/>
                <a:cs typeface="+mn-lt"/>
                <a:hlinkClick r:id="rId3"/>
              </a:rPr>
              <a:t>Opettajan opas s. 17: https://www.hel.fi/static/liitteet-2019/KasKo/tyovaenopisto/S21-Tyovis-TuntiOpett-Opas-2021-2022-A4-FI-fin-WEB.pdf</a:t>
            </a:r>
            <a:r>
              <a:rPr lang="fi-FI">
                <a:ea typeface="+mn-lt"/>
                <a:cs typeface="+mn-lt"/>
              </a:rPr>
              <a:t> </a:t>
            </a:r>
            <a:endParaRPr lang="fi-FI">
              <a:ea typeface="Verdana"/>
            </a:endParaRPr>
          </a:p>
          <a:p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035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B56E4F-CF92-4EFB-87B9-84EF2C9E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Verdana"/>
              </a:rPr>
              <a:t>Lain linjauksia, tekijänoikeudet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C0967E-5900-454B-8ADF-08C0941E4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>
                <a:ea typeface="Verdana"/>
              </a:rPr>
              <a:t>Laissa mm. seuraavat linjaukset:</a:t>
            </a:r>
            <a:endParaRPr lang="fi-FI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</a:pPr>
            <a:r>
              <a:rPr lang="fi-FI">
                <a:ea typeface="Verdana"/>
              </a:rPr>
              <a:t>Oikeus ottaa sitaatteja oman esityksen havainnollistamiseen. Tekstiä, musiikkia, äänitallenteita, elokuvia, tv-ohjelmia, radio-ohjelmia yms. - sitaatin tulee olla vain pieni osa kokonaisteosta. (22§)</a:t>
            </a:r>
            <a:endParaRPr lang="fi-FI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</a:pPr>
            <a:r>
              <a:rPr lang="fi-FI">
                <a:ea typeface="Verdana"/>
              </a:rPr>
              <a:t>Oikeus näyttää teoskappale julkisessa, maksuttomassa tilaisuudessa. (20§)</a:t>
            </a:r>
            <a:endParaRPr lang="fi-FI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</a:pPr>
            <a:r>
              <a:rPr lang="fi-FI">
                <a:ea typeface="Verdana"/>
              </a:rPr>
              <a:t>Käyttää teoksia parodiassa ja satiirissa.</a:t>
            </a:r>
            <a:endParaRPr lang="fi-FI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</a:pPr>
            <a:r>
              <a:rPr lang="fi-FI">
                <a:ea typeface="Verdana"/>
              </a:rPr>
              <a:t>Kopioida yksittäisiä selittäviä piirustuksia (kaaviot ym.) ja levittää niitä haluamallaan tavalla.</a:t>
            </a:r>
            <a:endParaRPr lang="fi-FI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</a:pPr>
            <a:r>
              <a:rPr lang="fi-FI">
                <a:ea typeface="Verdana"/>
              </a:rPr>
              <a:t>Oikeus kopioida, levittää, esittää, välittää (ja usein myös muokata) avoimesti lisensoitua sisältöä.</a:t>
            </a:r>
            <a:endParaRPr lang="fi-FI">
              <a:ea typeface="+mn-lt"/>
              <a:cs typeface="+mn-lt"/>
            </a:endParaRPr>
          </a:p>
          <a:p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59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E4CE50-94A4-47F7-87BE-D1F2DAE4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Verdana"/>
              </a:rPr>
              <a:t>Kopiointiluvalla saa: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0499F-8EEB-4432-A00B-D0DFC5161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Valokopioida ja skannata otteita painetuista julkaisuista kohtuullisia määriä.</a:t>
            </a:r>
          </a:p>
          <a:p>
            <a:r>
              <a:rPr lang="fi-FI">
                <a:ea typeface="+mn-lt"/>
                <a:cs typeface="+mn-lt"/>
              </a:rPr>
              <a:t>Tallentaa ja tulostaa kuva- ja tekstiaineistoja internetistä.</a:t>
            </a:r>
            <a:endParaRPr lang="fi-FI"/>
          </a:p>
          <a:p>
            <a:r>
              <a:rPr lang="fi-FI">
                <a:ea typeface="+mn-lt"/>
                <a:cs typeface="+mn-lt"/>
              </a:rPr>
              <a:t>Lue tarkemmin: </a:t>
            </a:r>
            <a:r>
              <a:rPr lang="fi-FI">
                <a:ea typeface="+mn-lt"/>
                <a:cs typeface="+mn-lt"/>
                <a:hlinkClick r:id="rId2"/>
              </a:rPr>
              <a:t>https://operight.fi/artikkeli/kopiointi/kopioston-kopiointilupa</a:t>
            </a:r>
            <a:r>
              <a:rPr lang="fi-FI">
                <a:ea typeface="+mn-lt"/>
                <a:cs typeface="+mn-lt"/>
              </a:rPr>
              <a:t> </a:t>
            </a:r>
          </a:p>
          <a:p>
            <a:endParaRPr lang="fi-FI">
              <a:ea typeface="+mn-lt"/>
              <a:cs typeface="+mn-lt"/>
            </a:endParaRPr>
          </a:p>
          <a:p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7560748"/>
      </p:ext>
    </p:extLst>
  </p:cSld>
  <p:clrMapOvr>
    <a:masterClrMapping/>
  </p:clrMapOvr>
</p:sld>
</file>

<file path=ppt/theme/theme1.xml><?xml version="1.0" encoding="utf-8"?>
<a:theme xmlns:a="http://schemas.openxmlformats.org/drawingml/2006/main" name="Perussiv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oli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voliitto powerpointpohja 2018.potx" id="{C3D6EFAF-973B-4AE3-BE51-D920EE966F82}" vid="{F037C67D-406B-40F4-A122-740D2AC12009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voliitto powerpointpohja 2018.potx" id="{C3D6EFAF-973B-4AE3-BE51-D920EE966F82}" vid="{ABA16C78-F992-4F39-89A3-DF01AF32111F}"/>
    </a:ext>
  </a:extLst>
</a:theme>
</file>

<file path=ppt/theme/theme3.xml><?xml version="1.0" encoding="utf-8"?>
<a:theme xmlns:a="http://schemas.openxmlformats.org/drawingml/2006/main" name="Perussiv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oli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voliitto powerpointpohja 2018" id="{D708812E-BAE0-4A45-AD53-C595B2F0EF91}" vid="{E381FA31-87AB-4B36-A51F-200AFE6E62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1EE9025019B4E8E9C2DA1CAB7E878" ma:contentTypeVersion="14" ma:contentTypeDescription="Create a new document." ma:contentTypeScope="" ma:versionID="420e14373f3a8170850fd9027c2a6622">
  <xsd:schema xmlns:xsd="http://www.w3.org/2001/XMLSchema" xmlns:xs="http://www.w3.org/2001/XMLSchema" xmlns:p="http://schemas.microsoft.com/office/2006/metadata/properties" xmlns:ns3="681ce72b-5d31-46d5-a93f-6ee71ba1793e" xmlns:ns4="6d3db5be-b0c7-47d9-ac17-d57413592f79" targetNamespace="http://schemas.microsoft.com/office/2006/metadata/properties" ma:root="true" ma:fieldsID="cd67179921081370118f64d76f61a5ca" ns3:_="" ns4:_="">
    <xsd:import namespace="681ce72b-5d31-46d5-a93f-6ee71ba1793e"/>
    <xsd:import namespace="6d3db5be-b0c7-47d9-ac17-d57413592f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ce72b-5d31-46d5-a93f-6ee71ba179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db5be-b0c7-47d9-ac17-d57413592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EDBB32-CC26-446E-AAF5-14BA5D6A15CF}">
  <ds:schemaRefs>
    <ds:schemaRef ds:uri="http://purl.org/dc/terms/"/>
    <ds:schemaRef ds:uri="http://schemas.microsoft.com/office/2006/metadata/properties"/>
    <ds:schemaRef ds:uri="http://purl.org/dc/elements/1.1/"/>
    <ds:schemaRef ds:uri="681ce72b-5d31-46d5-a93f-6ee71ba1793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d3db5be-b0c7-47d9-ac17-d57413592f7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62B162-0FEA-44E1-983D-70A1BBA53C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B4C796-816B-4C8D-B083-F5C1F7FF8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1ce72b-5d31-46d5-a93f-6ee71ba1793e"/>
    <ds:schemaRef ds:uri="6d3db5be-b0c7-47d9-ac17-d57413592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Aivoliitto powerpointpohja 2018</Template>
  <TotalTime>88</TotalTime>
  <Words>1247</Words>
  <Application>Microsoft Office PowerPoint</Application>
  <PresentationFormat>Näytössä katseltava diaesitys (4:3)</PresentationFormat>
  <Paragraphs>169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Verdana</vt:lpstr>
      <vt:lpstr>Perussivu</vt:lpstr>
      <vt:lpstr>Mukautettu suunnittelumalli</vt:lpstr>
      <vt:lpstr>Perussivu</vt:lpstr>
      <vt:lpstr> Juttu-tupa –ohjaajien virkistäytymispäivä 13.11. 2021 Aulanko </vt:lpstr>
      <vt:lpstr>   Päivän ohjelma</vt:lpstr>
      <vt:lpstr>Mitä kaverillesi kuuluu?</vt:lpstr>
      <vt:lpstr>PowerPoint-esitys</vt:lpstr>
      <vt:lpstr>Tietoa tekijänoikeuksista</vt:lpstr>
      <vt:lpstr>Yleiset sopimuslisenssit opetustilanteissa</vt:lpstr>
      <vt:lpstr>Tarkista oman opistosi luvat!</vt:lpstr>
      <vt:lpstr>Lain linjauksia, tekijänoikeudet</vt:lpstr>
      <vt:lpstr>Kopiointiluvalla saa:</vt:lpstr>
      <vt:lpstr>TV- ja radio-ohjelmien tallennus- ja esityslupa</vt:lpstr>
      <vt:lpstr>Kysy linjaukset vastuuopettajalta. Opistoja ja käytäntöjä riittää:</vt:lpstr>
      <vt:lpstr>Jos lisenssiä ei ole tai käytät muita kuin esim. Ylen tai Mtv3:n videomateriaaleja?</vt:lpstr>
      <vt:lpstr>Creative Commons -merkintä on turvallinen valinta</vt:lpstr>
      <vt:lpstr>Vanhentuneet tekijänoikeudet</vt:lpstr>
      <vt:lpstr>Vapaasti käytettäviä kuva- ääni- ja videomateriaaleja löydät esimerkiksi seuraavilta sivuilta:</vt:lpstr>
      <vt:lpstr>Lisätietoja tekijänoikeuksista:</vt:lpstr>
      <vt:lpstr>Entäs musiikki?</vt:lpstr>
      <vt:lpstr>Käytännön harjoitukset ja ideat</vt:lpstr>
      <vt:lpstr>Parhaat palat jakoon</vt:lpstr>
      <vt:lpstr>Bingot ovat kivoja välipaloja tai kotiin annettavia tehtäviä</vt:lpstr>
      <vt:lpstr>   Kiitos ja mukavaa              loppuvuotta!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https://www.aivoliitto.fi/avh-paivat-2019-materiaalit/</dc:title>
  <dc:creator>Pirjo Laine</dc:creator>
  <cp:lastModifiedBy>Pirjo Laine</cp:lastModifiedBy>
  <cp:revision>33</cp:revision>
  <dcterms:created xsi:type="dcterms:W3CDTF">2021-11-10T10:28:32Z</dcterms:created>
  <dcterms:modified xsi:type="dcterms:W3CDTF">2021-11-19T13:17:19Z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0x010100DA41EE9025019B4E8E9C2DA1CAB7E878</vt:lpwstr>
  </property>
</Properties>
</file>