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aleway" panose="020B0604020202020204" charset="0"/>
      <p:regular r:id="rId12"/>
      <p:bold r:id="rId13"/>
    </p:embeddedFont>
    <p:embeddedFont>
      <p:font typeface="Source Sans Pro" panose="020B0604020202020204" charset="0"/>
      <p:regular r:id="rId14"/>
      <p:bold r:id="rId15"/>
      <p:italic r:id="rId16"/>
      <p:boldItalic r:id="rId17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92271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i.wikipedia.org/wiki/Espanjan_kieli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0128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3154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5178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4520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 sz="1800" b="1">
                <a:solidFill>
                  <a:schemeClr val="dk2"/>
                </a:solidFill>
              </a:rPr>
              <a:t>Pelé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>
                <a:solidFill>
                  <a:schemeClr val="dk2"/>
                </a:solidFill>
              </a:rPr>
              <a:t>Edison (Edson) Arantes do Nascimento 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>
                <a:solidFill>
                  <a:schemeClr val="dk2"/>
                </a:solidFill>
              </a:rPr>
              <a:t>synt. 23.10.1940, Brasilia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>
                <a:solidFill>
                  <a:schemeClr val="dk2"/>
                </a:solidFill>
              </a:rPr>
              <a:t>173 cm pitkä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>
                <a:solidFill>
                  <a:schemeClr val="dk2"/>
                </a:solidFill>
              </a:rPr>
              <a:t>3x MM-kultaa (ainoana maailmassa)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>
                <a:solidFill>
                  <a:schemeClr val="dk2"/>
                </a:solidFill>
              </a:rPr>
              <a:t>22-vuotinen ura:  1 283 maalia, 1 363 ottelussa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>
                <a:solidFill>
                  <a:schemeClr val="dk2"/>
                </a:solidFill>
              </a:rPr>
              <a:t>1958 teki hattutempun MM-ottelussa Ranskaa vastaan, ja voitti samassa turnauksessa MM-kultaa nuorimpana pelaajana maailmassa, 17-vuotiaana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fi" b="1">
                <a:solidFill>
                  <a:schemeClr val="dk2"/>
                </a:solidFill>
              </a:rPr>
              <a:t>Muuta</a:t>
            </a:r>
            <a:r>
              <a:rPr lang="fi">
                <a:solidFill>
                  <a:schemeClr val="dk2"/>
                </a:solidFill>
              </a:rPr>
              <a:t>: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>
                <a:solidFill>
                  <a:schemeClr val="dk2"/>
                </a:solidFill>
              </a:rPr>
              <a:t>Brasilian urheiluministerinä 3 vuotta 1990-luvulla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>
                <a:solidFill>
                  <a:schemeClr val="dk2"/>
                </a:solidFill>
              </a:rPr>
              <a:t>Näytellyt useissa jalkapalloaiheisissa elokuvissa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2463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165cm, </a:t>
            </a:r>
            <a:r>
              <a:rPr lang="fi" sz="1800" b="1">
                <a:solidFill>
                  <a:schemeClr val="dk2"/>
                </a:solidFill>
              </a:rPr>
              <a:t>- Jumalan käsi</a:t>
            </a:r>
            <a:r>
              <a:rPr lang="fi" sz="1800">
                <a:solidFill>
                  <a:schemeClr val="dk2"/>
                </a:solidFill>
              </a:rPr>
              <a:t> </a:t>
            </a:r>
            <a:r>
              <a:rPr lang="fi">
                <a:solidFill>
                  <a:schemeClr val="dk2"/>
                </a:solidFill>
              </a:rPr>
              <a:t>(</a:t>
            </a:r>
            <a:r>
              <a:rPr lang="fi">
                <a:solidFill>
                  <a:schemeClr val="accent5"/>
                </a:solidFill>
                <a:hlinkClick r:id="rId3"/>
              </a:rPr>
              <a:t>esp.</a:t>
            </a:r>
            <a:r>
              <a:rPr lang="fi">
                <a:solidFill>
                  <a:schemeClr val="dk2"/>
                </a:solidFill>
              </a:rPr>
              <a:t> </a:t>
            </a:r>
            <a:r>
              <a:rPr lang="fi" i="1">
                <a:solidFill>
                  <a:schemeClr val="dk2"/>
                </a:solidFill>
              </a:rPr>
              <a:t>La mano de Dios</a:t>
            </a:r>
            <a:r>
              <a:rPr lang="fi">
                <a:solidFill>
                  <a:schemeClr val="dk2"/>
                </a:solidFill>
              </a:rPr>
              <a:t>) nimitys kiistellylle maalille, jonka Maradona teki Englantia vastaan jalkapallon MM-ottelussa Meksikossa 1986. Argentiina voitti ottelun 2–1, ja vei MM-kullan samassa turnauksessa.</a:t>
            </a:r>
          </a:p>
        </p:txBody>
      </p:sp>
    </p:spTree>
    <p:extLst>
      <p:ext uri="{BB962C8B-B14F-4D97-AF65-F5344CB8AC3E}">
        <p14:creationId xmlns:p14="http://schemas.microsoft.com/office/powerpoint/2010/main" val="3618774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170cm</a:t>
            </a:r>
          </a:p>
        </p:txBody>
      </p:sp>
    </p:spTree>
    <p:extLst>
      <p:ext uri="{BB962C8B-B14F-4D97-AF65-F5344CB8AC3E}">
        <p14:creationId xmlns:p14="http://schemas.microsoft.com/office/powerpoint/2010/main" val="2864693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1529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889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  <a:endParaRPr lang="fi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11700" y="743000"/>
            <a:ext cx="8520599" cy="200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2845181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  <a:endParaRPr lang="fi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600"/>
            </a:lvl1pPr>
            <a:lvl2pPr>
              <a:spcBef>
                <a:spcPts val="0"/>
              </a:spcBef>
              <a:buSzPct val="100000"/>
              <a:defRPr sz="3600"/>
            </a:lvl2pPr>
            <a:lvl3pPr>
              <a:spcBef>
                <a:spcPts val="0"/>
              </a:spcBef>
              <a:buSzPct val="100000"/>
              <a:defRPr sz="3600"/>
            </a:lvl3pPr>
            <a:lvl4pPr>
              <a:spcBef>
                <a:spcPts val="0"/>
              </a:spcBef>
              <a:buSzPct val="100000"/>
              <a:defRPr sz="3600"/>
            </a:lvl4pPr>
            <a:lvl5pPr>
              <a:spcBef>
                <a:spcPts val="0"/>
              </a:spcBef>
              <a:buSzPct val="100000"/>
              <a:defRPr sz="3600"/>
            </a:lvl5pPr>
            <a:lvl6pPr>
              <a:spcBef>
                <a:spcPts val="0"/>
              </a:spcBef>
              <a:buSzPct val="100000"/>
              <a:defRPr sz="3600"/>
            </a:lvl6pPr>
            <a:lvl7pPr>
              <a:spcBef>
                <a:spcPts val="0"/>
              </a:spcBef>
              <a:buSzPct val="100000"/>
              <a:defRPr sz="3600"/>
            </a:lvl7pPr>
            <a:lvl8pPr>
              <a:spcBef>
                <a:spcPts val="0"/>
              </a:spcBef>
              <a:buSzPct val="100000"/>
              <a:defRPr sz="3600"/>
            </a:lvl8pPr>
            <a:lvl9pPr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  <a:endParaRPr lang="fi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  <a:endParaRPr lang="fi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636800" y="80700"/>
            <a:ext cx="4426499" cy="49820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199" cy="15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3800"/>
            </a:lvl1pPr>
            <a:lvl2pPr algn="ctr">
              <a:spcBef>
                <a:spcPts val="0"/>
              </a:spcBef>
              <a:buSzPct val="100000"/>
              <a:defRPr sz="3800"/>
            </a:lvl2pPr>
            <a:lvl3pPr algn="ctr">
              <a:spcBef>
                <a:spcPts val="0"/>
              </a:spcBef>
              <a:buSzPct val="100000"/>
              <a:defRPr sz="3800"/>
            </a:lvl3pPr>
            <a:lvl4pPr algn="ctr">
              <a:spcBef>
                <a:spcPts val="0"/>
              </a:spcBef>
              <a:buSzPct val="100000"/>
              <a:defRPr sz="3800"/>
            </a:lvl4pPr>
            <a:lvl5pPr algn="ctr">
              <a:spcBef>
                <a:spcPts val="0"/>
              </a:spcBef>
              <a:buSzPct val="100000"/>
              <a:defRPr sz="3800"/>
            </a:lvl5pPr>
            <a:lvl6pPr algn="ctr">
              <a:spcBef>
                <a:spcPts val="0"/>
              </a:spcBef>
              <a:buSzPct val="100000"/>
              <a:defRPr sz="3800"/>
            </a:lvl6pPr>
            <a:lvl7pPr algn="ctr">
              <a:spcBef>
                <a:spcPts val="0"/>
              </a:spcBef>
              <a:buSzPct val="100000"/>
              <a:defRPr sz="3800"/>
            </a:lvl7pPr>
            <a:lvl8pPr algn="ctr">
              <a:spcBef>
                <a:spcPts val="0"/>
              </a:spcBef>
              <a:buSzPct val="100000"/>
              <a:defRPr sz="3800"/>
            </a:lvl8pPr>
            <a:lvl9pPr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  <a:endParaRPr lang="fi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fi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fi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le.fi/aihe/artikkeli/2014/06/17/jalkapalloa-1500-luvun-tyyliin-firenzess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youtube.com/watch?v=RFLdz2kDcM0" TargetMode="External"/><Relationship Id="rId4" Type="http://schemas.openxmlformats.org/officeDocument/2006/relationships/hyperlink" Target="https://www.youtube.com/watch?v=Q_ad8Iu7AJ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Jalkapallon historiaa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i"/>
              <a:t>Faktoja maailman suosituimmasta lajista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6787" y="2862737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Jalkapallon historiaa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988088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Font typeface="Arial"/>
              <a:buChar char="-"/>
            </a:pPr>
            <a:r>
              <a:rPr lang="fi" sz="11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Nykymuotoinen laji lähtöisin Englannista 1800-luvulta 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Font typeface="Arial"/>
              <a:buChar char="-"/>
            </a:pPr>
            <a:r>
              <a:rPr lang="fi" sz="11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Samantapaisia pelejä pelanneet jo: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buFont typeface="Arial"/>
              <a:buChar char="-"/>
            </a:pPr>
            <a:r>
              <a:rPr lang="fi" sz="11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Song-dynastian kiinalaiset, 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buFont typeface="Arial"/>
              <a:buChar char="-"/>
            </a:pPr>
            <a:r>
              <a:rPr lang="fi" sz="11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Etelä-Amerikan intiaanit, 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buFont typeface="Arial"/>
              <a:buChar char="-"/>
            </a:pPr>
            <a:r>
              <a:rPr lang="fi" sz="11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antiikin kreikkalaiset, 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buFont typeface="Arial"/>
              <a:buChar char="-"/>
            </a:pPr>
            <a:r>
              <a:rPr lang="fi" sz="11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Rooman valtakunnan asukkaat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buFont typeface="Arial"/>
              <a:buChar char="-"/>
            </a:pPr>
            <a:r>
              <a:rPr lang="fi" sz="11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600-luvun japanilaiset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Font typeface="Arial"/>
              <a:buChar char="-"/>
            </a:pPr>
            <a:r>
              <a:rPr lang="fi" sz="11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Pelataan ammattimaisesti jokaisella asutulla mantereella. </a:t>
            </a:r>
            <a:endParaRPr lang="fi" sz="1100" dirty="0" smtClean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Font typeface="Arial"/>
              <a:buChar char="-"/>
            </a:pPr>
            <a:r>
              <a:rPr lang="fi" sz="110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Suosituinta </a:t>
            </a:r>
            <a:r>
              <a:rPr lang="fi" sz="11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Euroopassa, Etelä-Amerikassa, Afrikassa ja Aasiassa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2692" y="2108850"/>
            <a:ext cx="865949" cy="92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36660" y="2108850"/>
            <a:ext cx="587663" cy="925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82325" y="2139435"/>
            <a:ext cx="587675" cy="864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28007" y="2108848"/>
            <a:ext cx="635417" cy="925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673667" y="2077900"/>
            <a:ext cx="692857" cy="987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88575" y="1287640"/>
            <a:ext cx="692849" cy="34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Jalkapallon historiaa videoilla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fi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Näytösottelu vuodelta 1954: “Tuulipallo”, jalkapallon sukulaislaji 1500-luvulta: (</a:t>
            </a:r>
            <a:r>
              <a:rPr lang="fi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http://yle.fi/aihe/artikkeli/2014/06/17/jalkapalloa-1500-luvun-tyyliin-firenzessa</a:t>
            </a:r>
            <a:r>
              <a:rPr lang="fi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fi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Suomen jalkapallomaajoukkuueen nimi on “Huuhkajat”, kaikki alkoi tästä: </a:t>
            </a:r>
            <a:r>
              <a:rPr lang="fi" sz="14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https://www.youtube.com/watch?v=Q_ad8Iu7AJI</a:t>
            </a:r>
            <a:r>
              <a:rPr lang="fi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(0:45-2:50)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fi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Jari Litmasen parhaita maaleja Ajaxissa: (2:46-)</a:t>
            </a:r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fi" sz="14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https://www.youtube.com/watch?v=RFLdz2kDcM0</a:t>
            </a:r>
            <a:r>
              <a:rPr lang="fi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Muistatko heidät?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3825" y="1172775"/>
            <a:ext cx="5232474" cy="3375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Muistatko heidät?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27000" y="11637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6601" y="1217126"/>
            <a:ext cx="4330474" cy="325012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5222550" y="1563949"/>
            <a:ext cx="3365100" cy="248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 sz="1800" b="1">
                <a:solidFill>
                  <a:schemeClr val="dk2"/>
                </a:solidFill>
              </a:rPr>
              <a:t>Pelé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 sz="1100">
                <a:solidFill>
                  <a:schemeClr val="dk2"/>
                </a:solidFill>
              </a:rPr>
              <a:t>Edison (Edson) Arantes do Nascimento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 sz="1100">
                <a:solidFill>
                  <a:schemeClr val="dk2"/>
                </a:solidFill>
              </a:rPr>
              <a:t>synt. 23.10.1940, Brasiliassa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 sz="1100">
                <a:solidFill>
                  <a:schemeClr val="dk2"/>
                </a:solidFill>
              </a:rPr>
              <a:t>22-vuotinen ura, 1363 ottelua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Char char="-"/>
            </a:pPr>
            <a:endParaRPr sz="1100">
              <a:solidFill>
                <a:schemeClr val="dk2"/>
              </a:solidFill>
            </a:endParaRP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 sz="1100">
                <a:solidFill>
                  <a:schemeClr val="dk2"/>
                </a:solidFill>
              </a:rPr>
              <a:t>1958 teki hattutempun MM-ottelussa Ranskaa vastaan, ja voitti samassa turnauksessa MM-kultaa nuorimpana pelaajana maailmassa, 17-vuotiaana </a:t>
            </a:r>
          </a:p>
          <a:p>
            <a:pPr rtl="0">
              <a:spcBef>
                <a:spcPts val="0"/>
              </a:spcBef>
              <a:buNone/>
            </a:pPr>
            <a:endParaRPr sz="11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1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fi" sz="1100">
                <a:solidFill>
                  <a:schemeClr val="dk2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Muistatko heidät?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221" y="1466775"/>
            <a:ext cx="4053974" cy="268302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5098325" y="1377625"/>
            <a:ext cx="3257699" cy="284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i" sz="1800" b="1" dirty="0">
                <a:solidFill>
                  <a:schemeClr val="dk2"/>
                </a:solidFill>
              </a:rPr>
              <a:t>Diego </a:t>
            </a:r>
            <a:r>
              <a:rPr lang="fi" sz="1800" b="1" dirty="0" smtClean="0">
                <a:solidFill>
                  <a:schemeClr val="dk2"/>
                </a:solidFill>
              </a:rPr>
              <a:t>Maradona</a:t>
            </a:r>
          </a:p>
          <a:p>
            <a:pPr rtl="0">
              <a:spcBef>
                <a:spcPts val="0"/>
              </a:spcBef>
              <a:buNone/>
            </a:pPr>
            <a:endParaRPr lang="fi" sz="1800" b="1" dirty="0">
              <a:solidFill>
                <a:schemeClr val="dk2"/>
              </a:solidFill>
            </a:endParaRP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 sz="1100" dirty="0">
                <a:solidFill>
                  <a:schemeClr val="dk2"/>
                </a:solidFill>
              </a:rPr>
              <a:t>synt. 30. lokakuuta 1960, Argentiina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 sz="1100" dirty="0">
                <a:solidFill>
                  <a:schemeClr val="dk2"/>
                </a:solidFill>
              </a:rPr>
              <a:t>seuroja: FC Barcelona, SSC Napoli</a:t>
            </a:r>
          </a:p>
          <a:p>
            <a:pPr marL="457200" lvl="0" indent="-29845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fi" sz="1100" dirty="0">
                <a:solidFill>
                  <a:schemeClr val="dk2"/>
                </a:solidFill>
              </a:rPr>
              <a:t>nopeus, tekninen taituruus, peliäly</a:t>
            </a:r>
          </a:p>
          <a:p>
            <a:pPr rtl="0">
              <a:spcBef>
                <a:spcPts val="0"/>
              </a:spcBef>
              <a:buNone/>
            </a:pPr>
            <a:endParaRPr sz="1800" b="1" dirty="0">
              <a:solidFill>
                <a:schemeClr val="dk2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2"/>
              </a:solidFill>
            </a:endParaRPr>
          </a:p>
          <a:p>
            <a:pPr>
              <a:spcBef>
                <a:spcPts val="0"/>
              </a:spcBef>
              <a:buNone/>
            </a:pPr>
            <a:endParaRPr sz="1100" dirty="0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Muistatko heidät?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5284000" y="1637325"/>
            <a:ext cx="3484199" cy="318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fi" sz="1800" b="1">
                <a:solidFill>
                  <a:schemeClr val="dk2"/>
                </a:solidFill>
              </a:rPr>
              <a:t>Lionel Andrés Messi</a:t>
            </a:r>
            <a:r>
              <a:rPr lang="fi" sz="1800">
                <a:solidFill>
                  <a:schemeClr val="dk2"/>
                </a:solidFill>
              </a:rPr>
              <a:t> 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fi" sz="1100">
                <a:solidFill>
                  <a:schemeClr val="dk2"/>
                </a:solidFill>
              </a:rPr>
              <a:t>synt. 24.</a:t>
            </a:r>
            <a:r>
              <a:rPr lang="fi" sz="1100"/>
              <a:t>6.1987, </a:t>
            </a:r>
            <a:r>
              <a:rPr lang="fi" sz="1100">
                <a:solidFill>
                  <a:schemeClr val="dk2"/>
                </a:solidFill>
              </a:rPr>
              <a:t>Argentiina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-"/>
            </a:pPr>
            <a:r>
              <a:rPr lang="fi" sz="1100">
                <a:solidFill>
                  <a:schemeClr val="dk2"/>
                </a:solidFill>
              </a:rPr>
              <a:t>FC Barcelona</a:t>
            </a:r>
          </a:p>
          <a:p>
            <a:pPr lvl="0" indent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i" sz="1100" b="1">
                <a:solidFill>
                  <a:schemeClr val="dk2"/>
                </a:solidFill>
              </a:rPr>
              <a:t>Tiesitkö?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-"/>
            </a:pPr>
            <a:r>
              <a:rPr lang="fi" sz="1100">
                <a:solidFill>
                  <a:schemeClr val="dk2"/>
                </a:solidFill>
              </a:rPr>
              <a:t>10-vuotiaana Messillä huomattiin kasvuhormonin vajaus, johon hän tarvitsi hoitoa: FC Barcelona maksoi hoidot 13-vuotiaalle Messille sillä ehdolla että hän siirtyy seuraan.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176" y="1606400"/>
            <a:ext cx="4520601" cy="266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Pieni Jalkapallovisa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98450" rt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arenR"/>
            </a:pPr>
            <a:r>
              <a:rPr lang="fi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Montako maalia Pelé teki urallaan?     		A) 1283 	B) 782 		C) 1018</a:t>
            </a:r>
          </a:p>
          <a:p>
            <a:pPr marL="457200" lvl="0" indent="-298450" rt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arenR"/>
            </a:pPr>
            <a:r>
              <a:rPr lang="fi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Pele on toiminut myös politiikassa, missä roolissa? 	A)Presidentti	B)Urheiluministeri C)Pääministeri</a:t>
            </a:r>
          </a:p>
          <a:p>
            <a:pPr marL="457200" lvl="0" indent="-298450" rt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arenR"/>
            </a:pPr>
            <a:r>
              <a:rPr lang="fi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Kuka kuuluisa jalkapalloilija on vain 165cm pitkä? 	A) Maradona 	B) Litmanen	C) Messi</a:t>
            </a:r>
          </a:p>
          <a:p>
            <a:pPr marL="457200" lvl="0" indent="-298450" rt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arenR"/>
            </a:pPr>
            <a:r>
              <a:rPr lang="fi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Kuka on valittu 4 kertaa maailman parhaaksi pelaajaksi?	A) Pele	B)Messi	C)Maradona</a:t>
            </a:r>
          </a:p>
          <a:p>
            <a:pPr marL="457200" lvl="0" indent="-298450" rt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arenR"/>
            </a:pPr>
            <a:r>
              <a:rPr lang="fi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Mitä tarkoitetaan termillä “Jumalan käsi”?	A) Kädellä tehtyä maalia B) Hyvää jalkapallomaalivahtia C) Erotuomaria</a:t>
            </a:r>
          </a:p>
          <a:p>
            <a:pPr mar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Pieni jalkapallokeskustelu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-2286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fi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     </a:t>
            </a:r>
            <a:r>
              <a:rPr lang="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Seuraan aktiivisesti jalkapalloa:                    	kyllä      	-    ei</a:t>
            </a:r>
          </a:p>
          <a:p>
            <a:pPr lvl="0" indent="-2286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      Katson yleensä MM-kisat                                  kyllä      	-    ei</a:t>
            </a:r>
          </a:p>
          <a:p>
            <a:pPr lvl="0" indent="-2286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      Mielestäni parasta jalkapalloa pelataan: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Euroopassa / Etelä-Amerikassa / Afrikassa / Aasiassa / En tiedä</a:t>
            </a:r>
          </a:p>
          <a:p>
            <a:pPr lvl="0" indent="-2286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     Lempipelaajani on ____________________________________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(esim. Litmanen / Messi / Pele / Maradona / Christiano Ronaldo / Zidane / Pele / Arjen Robben / David Beckham)</a:t>
            </a:r>
          </a:p>
          <a:p>
            <a:pPr lvl="0" indent="-2286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      Jos olisin jalkapallo-ammattilainen, haluaisin olla:       	</a:t>
            </a:r>
          </a:p>
          <a:p>
            <a:pPr lvl="0" indent="-2286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      hyökkääjä / puolustaja / maalivahti / erotuomari / maskotti / valmentaja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sz="12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315</Words>
  <Application>Microsoft Office PowerPoint</Application>
  <PresentationFormat>Näytössä katseltava esitys (16:9)</PresentationFormat>
  <Paragraphs>76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Raleway</vt:lpstr>
      <vt:lpstr>Source Sans Pro</vt:lpstr>
      <vt:lpstr>plum</vt:lpstr>
      <vt:lpstr>Jalkapallon historiaa</vt:lpstr>
      <vt:lpstr>Jalkapallon historiaa</vt:lpstr>
      <vt:lpstr>Jalkapallon historiaa videoilla</vt:lpstr>
      <vt:lpstr>Muistatko heidät?</vt:lpstr>
      <vt:lpstr>Muistatko heidät?</vt:lpstr>
      <vt:lpstr>Muistatko heidät?</vt:lpstr>
      <vt:lpstr>Muistatko heidät?</vt:lpstr>
      <vt:lpstr>Pieni Jalkapallovisa</vt:lpstr>
      <vt:lpstr>Pieni jalkapallokeskustelu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Jalkapallon historiaa</dc:title>
  <dc:creator>Vinberg, Maria M</dc:creator>
  <cp:lastModifiedBy>Krista Hoffström</cp:lastModifiedBy>
  <cp:revision>4</cp:revision>
  <dcterms:modified xsi:type="dcterms:W3CDTF">2015-09-28T07:27:24Z</dcterms:modified>
</cp:coreProperties>
</file>