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</p:sldMasterIdLst>
  <p:notesMasterIdLst>
    <p:notesMasterId r:id="rId23"/>
  </p:notesMasterIdLst>
  <p:handoutMasterIdLst>
    <p:handoutMasterId r:id="rId24"/>
  </p:handoutMasterIdLst>
  <p:sldIdLst>
    <p:sldId id="333" r:id="rId6"/>
    <p:sldId id="335" r:id="rId7"/>
    <p:sldId id="263" r:id="rId8"/>
    <p:sldId id="265" r:id="rId9"/>
    <p:sldId id="334" r:id="rId10"/>
    <p:sldId id="337" r:id="rId11"/>
    <p:sldId id="336" r:id="rId12"/>
    <p:sldId id="338" r:id="rId13"/>
    <p:sldId id="339" r:id="rId14"/>
    <p:sldId id="340" r:id="rId15"/>
    <p:sldId id="291" r:id="rId16"/>
    <p:sldId id="385" r:id="rId17"/>
    <p:sldId id="280" r:id="rId18"/>
    <p:sldId id="281" r:id="rId19"/>
    <p:sldId id="357" r:id="rId20"/>
    <p:sldId id="373" r:id="rId21"/>
    <p:sldId id="290" r:id="rId22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3A88"/>
    <a:srgbClr val="BF229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B0C48-C29F-4B4E-909A-F7E52E830666}" v="1" dt="2024-04-10T09:26:33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1" autoAdjust="0"/>
    <p:restoredTop sz="85181" autoAdjust="0"/>
  </p:normalViewPr>
  <p:slideViewPr>
    <p:cSldViewPr snapToGrid="0" snapToObjects="1">
      <p:cViewPr varScale="1">
        <p:scale>
          <a:sx n="97" d="100"/>
          <a:sy n="97" d="100"/>
        </p:scale>
        <p:origin x="88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a Mustonen" userId="849f3c43-3ed6-4970-9b8f-b6b9e33504ca" providerId="ADAL" clId="{1BBB0C48-C29F-4B4E-909A-F7E52E830666}"/>
    <pc:docChg chg="undo custSel modSld">
      <pc:chgData name="Sanna Mustonen" userId="849f3c43-3ed6-4970-9b8f-b6b9e33504ca" providerId="ADAL" clId="{1BBB0C48-C29F-4B4E-909A-F7E52E830666}" dt="2024-04-10T09:48:27.103" v="85" actId="20577"/>
      <pc:docMkLst>
        <pc:docMk/>
      </pc:docMkLst>
      <pc:sldChg chg="modSp mod">
        <pc:chgData name="Sanna Mustonen" userId="849f3c43-3ed6-4970-9b8f-b6b9e33504ca" providerId="ADAL" clId="{1BBB0C48-C29F-4B4E-909A-F7E52E830666}" dt="2024-04-09T07:00:05.273" v="4" actId="20577"/>
        <pc:sldMkLst>
          <pc:docMk/>
          <pc:sldMk cId="1145130874" sldId="280"/>
        </pc:sldMkLst>
        <pc:spChg chg="mod">
          <ac:chgData name="Sanna Mustonen" userId="849f3c43-3ed6-4970-9b8f-b6b9e33504ca" providerId="ADAL" clId="{1BBB0C48-C29F-4B4E-909A-F7E52E830666}" dt="2024-04-09T07:00:05.273" v="4" actId="20577"/>
          <ac:spMkLst>
            <pc:docMk/>
            <pc:sldMk cId="1145130874" sldId="280"/>
            <ac:spMk id="3" creationId="{00000000-0000-0000-0000-000000000000}"/>
          </ac:spMkLst>
        </pc:spChg>
      </pc:sldChg>
      <pc:sldChg chg="modSp mod">
        <pc:chgData name="Sanna Mustonen" userId="849f3c43-3ed6-4970-9b8f-b6b9e33504ca" providerId="ADAL" clId="{1BBB0C48-C29F-4B4E-909A-F7E52E830666}" dt="2024-04-10T09:41:27.626" v="84" actId="20577"/>
        <pc:sldMkLst>
          <pc:docMk/>
          <pc:sldMk cId="1026032716" sldId="281"/>
        </pc:sldMkLst>
        <pc:spChg chg="mod">
          <ac:chgData name="Sanna Mustonen" userId="849f3c43-3ed6-4970-9b8f-b6b9e33504ca" providerId="ADAL" clId="{1BBB0C48-C29F-4B4E-909A-F7E52E830666}" dt="2024-04-10T09:41:27.626" v="84" actId="20577"/>
          <ac:spMkLst>
            <pc:docMk/>
            <pc:sldMk cId="1026032716" sldId="281"/>
            <ac:spMk id="3" creationId="{00000000-0000-0000-0000-000000000000}"/>
          </ac:spMkLst>
        </pc:spChg>
      </pc:sldChg>
      <pc:sldChg chg="addSp delSp modSp mod">
        <pc:chgData name="Sanna Mustonen" userId="849f3c43-3ed6-4970-9b8f-b6b9e33504ca" providerId="ADAL" clId="{1BBB0C48-C29F-4B4E-909A-F7E52E830666}" dt="2024-04-10T09:26:57.585" v="14" actId="1076"/>
        <pc:sldMkLst>
          <pc:docMk/>
          <pc:sldMk cId="716215703" sldId="291"/>
        </pc:sldMkLst>
        <pc:picChg chg="add mod">
          <ac:chgData name="Sanna Mustonen" userId="849f3c43-3ed6-4970-9b8f-b6b9e33504ca" providerId="ADAL" clId="{1BBB0C48-C29F-4B4E-909A-F7E52E830666}" dt="2024-04-10T09:26:57.585" v="14" actId="1076"/>
          <ac:picMkLst>
            <pc:docMk/>
            <pc:sldMk cId="716215703" sldId="291"/>
            <ac:picMk id="4" creationId="{458E921C-38D5-1158-948E-AEBFA8D172DD}"/>
          </ac:picMkLst>
        </pc:picChg>
        <pc:picChg chg="mod">
          <ac:chgData name="Sanna Mustonen" userId="849f3c43-3ed6-4970-9b8f-b6b9e33504ca" providerId="ADAL" clId="{1BBB0C48-C29F-4B4E-909A-F7E52E830666}" dt="2024-04-10T09:26:54.534" v="13" actId="1076"/>
          <ac:picMkLst>
            <pc:docMk/>
            <pc:sldMk cId="716215703" sldId="291"/>
            <ac:picMk id="5" creationId="{3AD77DC1-28E7-417D-964E-8EC9B6A5D4AA}"/>
          </ac:picMkLst>
        </pc:picChg>
        <pc:picChg chg="del">
          <ac:chgData name="Sanna Mustonen" userId="849f3c43-3ed6-4970-9b8f-b6b9e33504ca" providerId="ADAL" clId="{1BBB0C48-C29F-4B4E-909A-F7E52E830666}" dt="2024-04-10T09:26:31.677" v="5" actId="478"/>
          <ac:picMkLst>
            <pc:docMk/>
            <pc:sldMk cId="716215703" sldId="291"/>
            <ac:picMk id="7" creationId="{C1DC0DE9-E696-4137-B263-E8DFB77217BB}"/>
          </ac:picMkLst>
        </pc:picChg>
      </pc:sldChg>
      <pc:sldChg chg="modSp mod">
        <pc:chgData name="Sanna Mustonen" userId="849f3c43-3ed6-4970-9b8f-b6b9e33504ca" providerId="ADAL" clId="{1BBB0C48-C29F-4B4E-909A-F7E52E830666}" dt="2024-04-10T09:48:27.103" v="85" actId="20577"/>
        <pc:sldMkLst>
          <pc:docMk/>
          <pc:sldMk cId="3607884253" sldId="357"/>
        </pc:sldMkLst>
        <pc:spChg chg="mod">
          <ac:chgData name="Sanna Mustonen" userId="849f3c43-3ed6-4970-9b8f-b6b9e33504ca" providerId="ADAL" clId="{1BBB0C48-C29F-4B4E-909A-F7E52E830666}" dt="2024-04-10T09:39:14.951" v="50" actId="1076"/>
          <ac:spMkLst>
            <pc:docMk/>
            <pc:sldMk cId="3607884253" sldId="357"/>
            <ac:spMk id="2" creationId="{7333572B-77D7-4946-B43D-F43108A0EDE2}"/>
          </ac:spMkLst>
        </pc:spChg>
        <pc:spChg chg="mod">
          <ac:chgData name="Sanna Mustonen" userId="849f3c43-3ed6-4970-9b8f-b6b9e33504ca" providerId="ADAL" clId="{1BBB0C48-C29F-4B4E-909A-F7E52E830666}" dt="2024-04-10T09:48:27.103" v="85" actId="20577"/>
          <ac:spMkLst>
            <pc:docMk/>
            <pc:sldMk cId="3607884253" sldId="357"/>
            <ac:spMk id="4" creationId="{D2539D61-CBF5-4E04-9BC3-10F3ECEF4A53}"/>
          </ac:spMkLst>
        </pc:spChg>
      </pc:sldChg>
      <pc:sldChg chg="modSp mod">
        <pc:chgData name="Sanna Mustonen" userId="849f3c43-3ed6-4970-9b8f-b6b9e33504ca" providerId="ADAL" clId="{1BBB0C48-C29F-4B4E-909A-F7E52E830666}" dt="2024-04-10T09:40:28.045" v="53" actId="113"/>
        <pc:sldMkLst>
          <pc:docMk/>
          <pc:sldMk cId="3106618456" sldId="373"/>
        </pc:sldMkLst>
        <pc:spChg chg="mod">
          <ac:chgData name="Sanna Mustonen" userId="849f3c43-3ed6-4970-9b8f-b6b9e33504ca" providerId="ADAL" clId="{1BBB0C48-C29F-4B4E-909A-F7E52E830666}" dt="2024-04-10T09:40:28.045" v="53" actId="113"/>
          <ac:spMkLst>
            <pc:docMk/>
            <pc:sldMk cId="3106618456" sldId="373"/>
            <ac:spMk id="3" creationId="{68ED06D1-22DD-47B3-8BC4-8225F7C47CFE}"/>
          </ac:spMkLst>
        </pc:spChg>
      </pc:sldChg>
      <pc:sldChg chg="modSp mod">
        <pc:chgData name="Sanna Mustonen" userId="849f3c43-3ed6-4970-9b8f-b6b9e33504ca" providerId="ADAL" clId="{1BBB0C48-C29F-4B4E-909A-F7E52E830666}" dt="2024-04-09T06:58:55.113" v="1" actId="20577"/>
        <pc:sldMkLst>
          <pc:docMk/>
          <pc:sldMk cId="3780275651" sldId="385"/>
        </pc:sldMkLst>
        <pc:spChg chg="mod">
          <ac:chgData name="Sanna Mustonen" userId="849f3c43-3ed6-4970-9b8f-b6b9e33504ca" providerId="ADAL" clId="{1BBB0C48-C29F-4B4E-909A-F7E52E830666}" dt="2024-04-09T06:58:55.113" v="1" actId="20577"/>
          <ac:spMkLst>
            <pc:docMk/>
            <pc:sldMk cId="3780275651" sldId="385"/>
            <ac:spMk id="3" creationId="{F9028338-6AF6-4B0B-B507-8416AB95387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073ADEA-2A7A-606D-93EA-F00016D48B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AAABC31-EB76-DFE7-FB74-01984E088F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31CD5-9A82-44C6-950E-E8066FFF8830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66381B-BBC1-13AB-4CC7-E11846FD6B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6FB71F-AC3B-AA95-10EE-A8D667B2C4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E53CB-15F2-4A32-956B-C59DA3B75F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768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25CE5-000E-4153-B4F0-9642997F0565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6F21B-6218-49C5-B000-3B96E794C3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330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6F21B-6218-49C5-B000-3B96E794C3F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5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lkk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904" y="3692528"/>
            <a:ext cx="103632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9304" y="5448300"/>
            <a:ext cx="85344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6DD28EB-60F4-470F-A038-7DD1C0550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93509"/>
            <a:ext cx="12192000" cy="5764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tuetut lom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902204" y="3678950"/>
            <a:ext cx="10363200" cy="1470025"/>
          </a:xfrm>
        </p:spPr>
        <p:txBody>
          <a:bodyPr/>
          <a:lstStyle>
            <a:lvl1pPr algn="ctr">
              <a:defRPr baseline="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Tuetut lomat</a:t>
            </a:r>
          </a:p>
        </p:txBody>
      </p:sp>
    </p:spTree>
    <p:extLst>
      <p:ext uri="{BB962C8B-B14F-4D97-AF65-F5344CB8AC3E}">
        <p14:creationId xmlns:p14="http://schemas.microsoft.com/office/powerpoint/2010/main" val="35817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S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902204" y="3678950"/>
            <a:ext cx="103632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1816604" y="5434722"/>
            <a:ext cx="85344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978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S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902204" y="3678950"/>
            <a:ext cx="103632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1859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AV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889504" y="3678950"/>
            <a:ext cx="103632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1803904" y="5434722"/>
            <a:ext cx="85344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1950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AV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889504" y="3678950"/>
            <a:ext cx="103632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162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koul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889504" y="3678950"/>
            <a:ext cx="103632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1803904" y="5434722"/>
            <a:ext cx="85344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5808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 smtClean="0"/>
              <a:pPr/>
              <a:t>10.4.2024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Veikk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 smtClean="0"/>
              <a:pPr/>
              <a:t>10.4.2024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812800" y="591947"/>
            <a:ext cx="8128000" cy="11430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812800" y="1917510"/>
            <a:ext cx="10972800" cy="38736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19133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 smtClean="0"/>
              <a:pPr/>
              <a:t>10.4.2024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 smtClean="0"/>
              <a:pPr/>
              <a:t>10.4.2024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904" y="3692528"/>
            <a:ext cx="103632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9304" y="5448300"/>
            <a:ext cx="85344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B2CBA42-BFEE-4272-A1FA-D1D51A1C1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00" y="2243882"/>
            <a:ext cx="3353800" cy="10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02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 smtClean="0"/>
              <a:pPr/>
              <a:t>10.4.2024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 smtClean="0"/>
              <a:pPr/>
              <a:t>10.4.2024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 smtClean="0"/>
              <a:pPr/>
              <a:t>10.4.2024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 smtClean="0"/>
              <a:pPr/>
              <a:t>10.4.2024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609600" y="294971"/>
            <a:ext cx="10972800" cy="44135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 smtClean="0"/>
              <a:pPr/>
              <a:t>10.4.2024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 smtClean="0"/>
              <a:pPr/>
              <a:t>10.4.2024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839200" y="1327355"/>
            <a:ext cx="2743200" cy="479880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384D-EAB8-BB4F-B438-09251782DD50}" type="datetimeFigureOut">
              <a:rPr lang="fi-FI" smtClean="0"/>
              <a:pPr/>
              <a:t>10.4.2024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D47B-D5C6-C14A-B277-9E7B5220D96E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imintatera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889504" y="3678950"/>
            <a:ext cx="103632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1803904" y="5434722"/>
            <a:ext cx="85344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043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E94-533E-4647-B08D-69E6F02A8539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955-9358-4546-B9D4-8C32733245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221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E94-533E-4647-B08D-69E6F02A8539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955-9358-4546-B9D4-8C32733245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3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uortenta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904" y="3692528"/>
            <a:ext cx="103632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9304" y="5448300"/>
            <a:ext cx="85344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1016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E94-533E-4647-B08D-69E6F02A8539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955-9358-4546-B9D4-8C32733245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173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E94-533E-4647-B08D-69E6F02A8539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955-9358-4546-B9D4-8C32733245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026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E94-533E-4647-B08D-69E6F02A8539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955-9358-4546-B9D4-8C32733245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353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E94-533E-4647-B08D-69E6F02A8539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955-9358-4546-B9D4-8C32733245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0600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E94-533E-4647-B08D-69E6F02A8539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955-9358-4546-B9D4-8C32733245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658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E94-533E-4647-B08D-69E6F02A8539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955-9358-4546-B9D4-8C32733245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776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E94-533E-4647-B08D-69E6F02A8539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955-9358-4546-B9D4-8C32733245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742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E94-533E-4647-B08D-69E6F02A8539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955-9358-4546-B9D4-8C32733245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1252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E94-533E-4647-B08D-69E6F02A8539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955-9358-4546-B9D4-8C32733245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33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an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904" y="3692528"/>
            <a:ext cx="103632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9304" y="5448300"/>
            <a:ext cx="85344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217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vertaist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902204" y="3678950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1816604" y="5434722"/>
            <a:ext cx="85344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725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Kommu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902204" y="3678950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1816604" y="5434722"/>
            <a:ext cx="85344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142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disty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902204" y="3678950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1816604" y="5434722"/>
            <a:ext cx="85344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150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902204" y="3678950"/>
            <a:ext cx="10363200" cy="1470025"/>
          </a:xfrm>
        </p:spPr>
        <p:txBody>
          <a:bodyPr/>
          <a:lstStyle>
            <a:lvl1pPr algn="ctr">
              <a:defRPr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1816604" y="5434722"/>
            <a:ext cx="8534400" cy="8953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791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tuetut lo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902204" y="3678950"/>
            <a:ext cx="10363200" cy="1470025"/>
          </a:xfrm>
        </p:spPr>
        <p:txBody>
          <a:bodyPr/>
          <a:lstStyle>
            <a:lvl1pPr algn="ctr">
              <a:defRPr baseline="0">
                <a:solidFill>
                  <a:srgbClr val="BF2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Tietoa </a:t>
            </a:r>
            <a:r>
              <a:rPr lang="fi-FI" dirty="0" err="1"/>
              <a:t>Aivoliitosta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478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439547"/>
            <a:ext cx="812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765110"/>
            <a:ext cx="10972800" cy="4271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8E384D-EAB8-BB4F-B438-09251782DD50}" type="datetimeFigureOut">
              <a:rPr lang="fi-FI" smtClean="0"/>
              <a:pPr/>
              <a:t>10.4.2024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72BD47B-D5C6-C14A-B277-9E7B5220D96E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16DA38F-69FC-AB67-D205-215D12BC0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9636" y="147047"/>
            <a:ext cx="2929935" cy="86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0" r:id="rId3"/>
    <p:sldLayoutId id="2147483689" r:id="rId4"/>
    <p:sldLayoutId id="2147483660" r:id="rId5"/>
    <p:sldLayoutId id="2147483684" r:id="rId6"/>
    <p:sldLayoutId id="2147483682" r:id="rId7"/>
    <p:sldLayoutId id="2147483681" r:id="rId8"/>
    <p:sldLayoutId id="2147483667" r:id="rId9"/>
    <p:sldLayoutId id="2147483683" r:id="rId10"/>
    <p:sldLayoutId id="2147483668" r:id="rId11"/>
    <p:sldLayoutId id="2147483661" r:id="rId12"/>
    <p:sldLayoutId id="2147483662" r:id="rId13"/>
    <p:sldLayoutId id="2147483664" r:id="rId14"/>
    <p:sldLayoutId id="2147483666" r:id="rId15"/>
    <p:sldLayoutId id="2147483650" r:id="rId16"/>
    <p:sldLayoutId id="2147483665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  <p:sldLayoutId id="2147483688" r:id="rId2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BF229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B1E94-533E-4647-B08D-69E6F02A8539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6955-9358-4546-B9D4-8C32733245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197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voliitto.fi/tule-mukaan/vertaistuki/vertaistukikurssit/#245c757b" TargetMode="External"/><Relationship Id="rId7" Type="http://schemas.openxmlformats.org/officeDocument/2006/relationships/image" Target="../media/image20.jpg"/><Relationship Id="rId2" Type="http://schemas.openxmlformats.org/officeDocument/2006/relationships/hyperlink" Target="https://www.aivoliitto.fi/tule-mukaan/vertaistuki/avh-kurssit/#245c757b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hyperlink" Target="https://www.aivoliitto.fi/palvelut/kurssit/perhekurssit/#245c757b" TargetMode="External"/><Relationship Id="rId4" Type="http://schemas.openxmlformats.org/officeDocument/2006/relationships/hyperlink" Target="https://www.aivoliitto.fi/palvelut/kurssit/kommunikaatiokuntoutus/#245c757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voliitto.fi/kommunikaatiokeskus/yhteystiedot/#245c757b" TargetMode="External"/><Relationship Id="rId2" Type="http://schemas.openxmlformats.org/officeDocument/2006/relationships/hyperlink" Target="https://www.aivoliitto.fi/kommunikaatiokeskus/afasia/juttutupa/#245c757b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ivoliitto.fi/aivoverenkiertohairio/sairastumisen-jalkeen/chatpalvelut/#245c757b" TargetMode="Externa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voliitto.fi/tule-mukaan/vertaistuki/vertaistukea-kehitykselliseenkielihairioon/#245c757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aivoliitto.fi/tule-mukaan/vertaistuki/vertaistukea-avh-n-sairastaneille-ja-omaisille/#245c757b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ivoliitto.fi/ammattilaisille/kokemustoiminta/#245c757b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84992" y="4781496"/>
            <a:ext cx="7772400" cy="1470025"/>
          </a:xfrm>
          <a:effectLst/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Otsikko</a:t>
            </a:r>
          </a:p>
        </p:txBody>
      </p:sp>
      <p:sp>
        <p:nvSpPr>
          <p:cNvPr id="4" name="Alaotsikko 4"/>
          <p:cNvSpPr>
            <a:spLocks noGrp="1"/>
          </p:cNvSpPr>
          <p:nvPr>
            <p:ph type="subTitle" idx="1"/>
          </p:nvPr>
        </p:nvSpPr>
        <p:spPr>
          <a:xfrm>
            <a:off x="2970792" y="5930674"/>
            <a:ext cx="6400800" cy="860824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Alaotsikko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8E17F7B-275F-42BE-81F5-DB0BCE0785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185" y="1229541"/>
            <a:ext cx="2346446" cy="93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22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60333CF0-FDB4-4432-84AE-E0785B0EAFA4}"/>
              </a:ext>
            </a:extLst>
          </p:cNvPr>
          <p:cNvSpPr/>
          <p:nvPr/>
        </p:nvSpPr>
        <p:spPr>
          <a:xfrm>
            <a:off x="0" y="1455821"/>
            <a:ext cx="12320337" cy="5618747"/>
          </a:xfrm>
          <a:prstGeom prst="rect">
            <a:avLst/>
          </a:prstGeom>
          <a:solidFill>
            <a:srgbClr val="B03A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B353BD7-71E4-4E8B-9DCC-F066F6DC38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5471" y="2029157"/>
            <a:ext cx="8984034" cy="4235116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75FFC6E-93CB-45C6-ADC4-602E41253361}"/>
              </a:ext>
            </a:extLst>
          </p:cNvPr>
          <p:cNvSpPr txBox="1"/>
          <p:nvPr/>
        </p:nvSpPr>
        <p:spPr>
          <a:xfrm>
            <a:off x="477252" y="6264273"/>
            <a:ext cx="112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264B1-1A7D-4801-B10C-3D17169C688B}" type="slidenum">
              <a:rPr lang="fi-FI">
                <a:solidFill>
                  <a:schemeClr val="bg1"/>
                </a:solidFill>
              </a:rPr>
              <a:t>10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E4522E1-D532-4988-9848-1D65F57A3133}"/>
              </a:ext>
            </a:extLst>
          </p:cNvPr>
          <p:cNvSpPr txBox="1">
            <a:spLocks/>
          </p:cNvSpPr>
          <p:nvPr/>
        </p:nvSpPr>
        <p:spPr>
          <a:xfrm>
            <a:off x="477251" y="439547"/>
            <a:ext cx="84582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BF22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Aivoverenkiertohäiriö Suomessa (2024)</a:t>
            </a:r>
          </a:p>
        </p:txBody>
      </p:sp>
    </p:spTree>
    <p:extLst>
      <p:ext uri="{BB962C8B-B14F-4D97-AF65-F5344CB8AC3E}">
        <p14:creationId xmlns:p14="http://schemas.microsoft.com/office/powerpoint/2010/main" val="296379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199" y="439547"/>
            <a:ext cx="6971951" cy="1143000"/>
          </a:xfrm>
        </p:spPr>
        <p:txBody>
          <a:bodyPr>
            <a:noAutofit/>
          </a:bodyPr>
          <a:lstStyle/>
          <a:p>
            <a:r>
              <a:rPr lang="fi-FI" dirty="0"/>
              <a:t>Aivoliitto tarjoaa tukea ja apua </a:t>
            </a:r>
            <a:br>
              <a:rPr lang="fi-FI" dirty="0"/>
            </a:br>
            <a:r>
              <a:rPr lang="fi-FI" dirty="0"/>
              <a:t>–Kurssit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2762" y="1765110"/>
            <a:ext cx="8229600" cy="3968940"/>
          </a:xfrm>
        </p:spPr>
        <p:txBody>
          <a:bodyPr>
            <a:normAutofit fontScale="92500" lnSpcReduction="10000"/>
          </a:bodyPr>
          <a:lstStyle/>
          <a:p>
            <a:r>
              <a:rPr lang="fi-FI" sz="1600" b="1" dirty="0"/>
              <a:t>Ryhmämuotoiset vertaiskurssit</a:t>
            </a:r>
          </a:p>
          <a:p>
            <a:pPr lvl="1"/>
            <a:r>
              <a:rPr lang="fi-FI" sz="1600" b="1" dirty="0"/>
              <a:t>AVH-kursseja</a:t>
            </a:r>
            <a:r>
              <a:rPr lang="fi-FI" sz="1600" dirty="0"/>
              <a:t> Aivoverenkiertohäiriön (AVH) sairastaneille läheisineen. </a:t>
            </a:r>
            <a:br>
              <a:rPr lang="fi-FI" sz="1600" dirty="0"/>
            </a:br>
            <a:r>
              <a:rPr lang="fi-FI" sz="1600" dirty="0"/>
              <a:t>Lue lisää: </a:t>
            </a:r>
            <a:r>
              <a:rPr lang="fi-FI" sz="1600" dirty="0">
                <a:hlinkClick r:id="rId2"/>
              </a:rPr>
              <a:t>aivoliitto.fi/</a:t>
            </a:r>
            <a:r>
              <a:rPr lang="fi-FI" sz="1600" dirty="0" err="1">
                <a:hlinkClick r:id="rId2"/>
              </a:rPr>
              <a:t>avh</a:t>
            </a:r>
            <a:r>
              <a:rPr lang="fi-FI" sz="1600" dirty="0">
                <a:hlinkClick r:id="rId2"/>
              </a:rPr>
              <a:t>-kurssit</a:t>
            </a:r>
            <a:endParaRPr lang="fi-FI" sz="1600" dirty="0"/>
          </a:p>
          <a:p>
            <a:pPr lvl="1"/>
            <a:r>
              <a:rPr lang="fi-FI" sz="1600" b="1" dirty="0"/>
              <a:t>Kehityksellinen kielihäiriö –kursseja </a:t>
            </a:r>
            <a:r>
              <a:rPr lang="fi-FI" sz="1600" dirty="0"/>
              <a:t>nuorille, joilla on kehityksellinen kielihäiriö ja lapsiperheille, joiden lapsella on kehityksellinen kielihäiriö.</a:t>
            </a:r>
            <a:br>
              <a:rPr lang="fi-FI" sz="1600" dirty="0"/>
            </a:br>
            <a:r>
              <a:rPr lang="fi-FI" sz="1600" dirty="0"/>
              <a:t>Lue lisää: </a:t>
            </a:r>
            <a:r>
              <a:rPr lang="fi-FI" sz="1600" dirty="0">
                <a:hlinkClick r:id="rId3"/>
              </a:rPr>
              <a:t>aivoliitto.fi/vertaistukikurssit</a:t>
            </a:r>
            <a:endParaRPr lang="fi-FI" sz="1600" dirty="0"/>
          </a:p>
          <a:p>
            <a:r>
              <a:rPr lang="fi-FI" sz="1600" b="1" dirty="0"/>
              <a:t>Kela-kurssit</a:t>
            </a:r>
          </a:p>
          <a:p>
            <a:pPr lvl="1"/>
            <a:r>
              <a:rPr lang="fi-FI" sz="1600" b="1" dirty="0"/>
              <a:t>AVH:n sairastaneen kommunikaatiokuntoutus</a:t>
            </a:r>
            <a:r>
              <a:rPr lang="fi-FI" sz="1600" dirty="0"/>
              <a:t> AVH:n sairastaneille läheisineen. Lue lisää: </a:t>
            </a:r>
            <a:r>
              <a:rPr lang="fi-FI" sz="1600" dirty="0">
                <a:hlinkClick r:id="rId4"/>
              </a:rPr>
              <a:t>aivoliitto.fi/kuntoutuskurssit</a:t>
            </a:r>
            <a:endParaRPr lang="fi-FI" sz="1600" b="1" dirty="0"/>
          </a:p>
          <a:p>
            <a:pPr lvl="1"/>
            <a:r>
              <a:rPr lang="fi-FI" sz="1600" b="1" dirty="0"/>
              <a:t>Sopeutumisvalmennuskurssit perheille, joiden lapsella on kehityksellinen kielihäiriö. </a:t>
            </a:r>
            <a:r>
              <a:rPr lang="fi-FI" sz="1600" dirty="0"/>
              <a:t>Lue lisää: </a:t>
            </a:r>
            <a:r>
              <a:rPr lang="fi-FI" sz="1600" dirty="0">
                <a:hlinkClick r:id="rId5"/>
              </a:rPr>
              <a:t>aivoliitto.fi/</a:t>
            </a:r>
            <a:r>
              <a:rPr lang="fi-FI" sz="1600" dirty="0" err="1">
                <a:hlinkClick r:id="rId5"/>
              </a:rPr>
              <a:t>kielihairiokurssit</a:t>
            </a:r>
            <a:endParaRPr lang="fi-FI" sz="1600" dirty="0"/>
          </a:p>
          <a:p>
            <a:pPr lvl="1"/>
            <a:r>
              <a:rPr lang="fi-FI" sz="1600" dirty="0"/>
              <a:t>Järjestämme sopeutumisvalmennuskursseja perheille, joiden lapsella on </a:t>
            </a:r>
            <a:r>
              <a:rPr lang="fi-FI" sz="1600" dirty="0" err="1"/>
              <a:t>adhd-</a:t>
            </a:r>
            <a:r>
              <a:rPr lang="fi-FI" sz="1600" dirty="0"/>
              <a:t> tai </a:t>
            </a:r>
            <a:r>
              <a:rPr lang="fi-FI" sz="1600" dirty="0" err="1"/>
              <a:t>add</a:t>
            </a:r>
            <a:r>
              <a:rPr lang="fi-FI" sz="1600" dirty="0"/>
              <a:t>-diagnoosi. Kurssit järjestetään yhteistyössä ADHD-liiton kanssa Kelan kuntoutuksena. Lisäksi järjestämme sopeutumisvalmennuskursseja perheille, joiden lapsella on diagnoosi autismikirjon häiriöstä (lievä tai keskivaikea). Kurssit järjestetään yhteistyössä Autismiliiton kanssa Kelan kuntoutuksena.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AD77DC1-28E7-417D-964E-8EC9B6A5D4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76" y="6119979"/>
            <a:ext cx="948813" cy="45832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F207EA8-9123-484D-877F-898E98AB61B2}"/>
              </a:ext>
            </a:extLst>
          </p:cNvPr>
          <p:cNvSpPr txBox="1"/>
          <p:nvPr/>
        </p:nvSpPr>
        <p:spPr>
          <a:xfrm>
            <a:off x="838200" y="6264273"/>
            <a:ext cx="112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264B1-1A7D-4801-B10C-3D17169C688B}" type="slidenum">
              <a:rPr lang="fi-FI"/>
              <a:t>11</a:t>
            </a:fld>
            <a:endParaRPr lang="fi-FI" dirty="0"/>
          </a:p>
        </p:txBody>
      </p:sp>
      <p:pic>
        <p:nvPicPr>
          <p:cNvPr id="4" name="Kuva 3" descr="Kuva, joka sisältää kohteen teksti, Fontti, valkoinen, Grafiikka&#10;&#10;Kuvaus luotu automaattisesti">
            <a:extLst>
              <a:ext uri="{FF2B5EF4-FFF2-40B4-BE49-F238E27FC236}">
                <a16:creationId xmlns:a16="http://schemas.microsoft.com/office/drawing/2014/main" id="{458E921C-38D5-1158-948E-AEBFA8D17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6119979"/>
            <a:ext cx="1698594" cy="57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1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41E0C11-4068-45D3-A1DD-A9AC0B829002}"/>
              </a:ext>
            </a:extLst>
          </p:cNvPr>
          <p:cNvSpPr txBox="1">
            <a:spLocks/>
          </p:cNvSpPr>
          <p:nvPr/>
        </p:nvSpPr>
        <p:spPr>
          <a:xfrm>
            <a:off x="609600" y="3783727"/>
            <a:ext cx="94236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Afaattisille henkilöille suunnattua toimintaa työväen- ja kansalaisopistoissa. </a:t>
            </a:r>
          </a:p>
          <a:p>
            <a:r>
              <a:rPr lang="fi-FI" sz="1600" dirty="0"/>
              <a:t>Toiminnalla on rekisteröity tavaramerkki.</a:t>
            </a:r>
            <a:endParaRPr lang="fi-FI" sz="1600" dirty="0">
              <a:ea typeface="Verdana"/>
            </a:endParaRPr>
          </a:p>
          <a:p>
            <a:r>
              <a:rPr lang="fi-FI" sz="1600" dirty="0"/>
              <a:t>Toimintaa kehitetään yhteistyössä </a:t>
            </a:r>
            <a:r>
              <a:rPr lang="fi-FI" sz="1600" dirty="0" err="1"/>
              <a:t>Aivoliiton</a:t>
            </a:r>
            <a:r>
              <a:rPr lang="fi-FI" sz="1600" dirty="0"/>
              <a:t> kanssa.</a:t>
            </a:r>
            <a:endParaRPr lang="fi-FI" sz="1600" dirty="0">
              <a:ea typeface="Verdana"/>
            </a:endParaRPr>
          </a:p>
          <a:p>
            <a:r>
              <a:rPr lang="fi-FI" sz="1600" dirty="0">
                <a:ea typeface="+mn-lt"/>
                <a:cs typeface="+mn-lt"/>
              </a:rPr>
              <a:t>Juttu-tupien ohjaajat on koulutettu afaattisen henkilön kommunikoinnin tukemiseen</a:t>
            </a:r>
            <a:endParaRPr lang="fi-FI" sz="1600" dirty="0"/>
          </a:p>
          <a:p>
            <a:r>
              <a:rPr lang="fi-FI" sz="1600" dirty="0">
                <a:ea typeface="+mn-lt"/>
                <a:cs typeface="+mn-lt"/>
              </a:rPr>
              <a:t>Ryhmä tarjoaa mielekästä tekemistä ja vertaistukea. </a:t>
            </a:r>
            <a:endParaRPr lang="fi-FI" sz="1600" dirty="0"/>
          </a:p>
          <a:p>
            <a:r>
              <a:rPr lang="fi-FI" sz="1600" dirty="0">
                <a:ea typeface="+mn-lt"/>
                <a:cs typeface="+mn-lt"/>
              </a:rPr>
              <a:t>Toiminnan tavoitteena on rohkaista osallistujia vuorovaikutukseen kuvien, kirjoittamisen ja piirtämisen avulla. </a:t>
            </a:r>
            <a:r>
              <a:rPr lang="fi-FI" sz="1600" dirty="0"/>
              <a:t>  </a:t>
            </a:r>
            <a:endParaRPr lang="fi-FI" sz="1600" dirty="0">
              <a:ea typeface="Verdana"/>
            </a:endParaRPr>
          </a:p>
          <a:p>
            <a:r>
              <a:rPr lang="fi-FI" sz="1600" dirty="0"/>
              <a:t>Ryhmiä on sekä suomen- että ruotsinkielisinä ympäri Suomen.</a:t>
            </a:r>
            <a:endParaRPr lang="fi-FI" sz="1600" dirty="0">
              <a:ea typeface="Verdana"/>
            </a:endParaRPr>
          </a:p>
          <a:p>
            <a:r>
              <a:rPr lang="fi-FI" sz="1600" dirty="0"/>
              <a:t>Lue lisää: </a:t>
            </a:r>
            <a:r>
              <a:rPr lang="fi-FI" sz="1600" dirty="0">
                <a:hlinkClick r:id="rId2"/>
              </a:rPr>
              <a:t>aivoliitto.fi/juttu-tupa</a:t>
            </a:r>
            <a:endParaRPr lang="fi-FI" sz="1600" dirty="0">
              <a:ea typeface="Verdana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A90544C-356A-4C5E-971E-B03F81407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2347"/>
            <a:ext cx="8128000" cy="1143000"/>
          </a:xfrm>
        </p:spPr>
        <p:txBody>
          <a:bodyPr/>
          <a:lstStyle/>
          <a:p>
            <a:r>
              <a:rPr lang="fi-FI" dirty="0"/>
              <a:t>Tukea kommunikointiin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028338-6AF6-4B0B-B507-8416AB953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43003"/>
            <a:ext cx="10972800" cy="1621169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fi" sz="1600" dirty="0">
                <a:ea typeface="Verdana"/>
              </a:rPr>
              <a:t>Palvelee</a:t>
            </a:r>
            <a:r>
              <a:rPr lang="fi-FI" sz="1600" dirty="0"/>
              <a:t> henkilöitä, joilla on afasia sekä heidän lähipiiriään valtakunnallisesti. Palvelut ovat maksuttomia.</a:t>
            </a:r>
          </a:p>
          <a:p>
            <a:pPr>
              <a:spcAft>
                <a:spcPts val="600"/>
              </a:spcAft>
            </a:pPr>
            <a:r>
              <a:rPr lang="fi-FI" sz="1600" dirty="0"/>
              <a:t>Arjessa selviytymistä ja osallisuutta tuetaan antamalla tietoa ja opastusta.</a:t>
            </a:r>
            <a:endParaRPr lang="fi-FI" sz="1600" dirty="0">
              <a:ea typeface="Verdana"/>
            </a:endParaRPr>
          </a:p>
          <a:p>
            <a:pPr>
              <a:spcAft>
                <a:spcPts val="600"/>
              </a:spcAft>
            </a:pPr>
            <a:r>
              <a:rPr lang="fi-FI" sz="1600" dirty="0">
                <a:ea typeface="+mn-lt"/>
                <a:cs typeface="+mn-lt"/>
              </a:rPr>
              <a:t>Asiantuntijoitamme voi</a:t>
            </a:r>
            <a:r>
              <a:rPr lang="fi-FI" sz="1600" dirty="0"/>
              <a:t> pyytää erilaisiin kohderyhmille suunnattuihin tilaisuuksiin. Näitä voidaan toteuttaa verkon kautta tai läsnä tapahtumana.</a:t>
            </a:r>
          </a:p>
          <a:p>
            <a:pPr>
              <a:spcAft>
                <a:spcPts val="600"/>
              </a:spcAft>
            </a:pPr>
            <a:r>
              <a:rPr lang="fi-FI" sz="1600" dirty="0">
                <a:ea typeface="Verdana"/>
              </a:rPr>
              <a:t>Ota yhteyttä: </a:t>
            </a:r>
            <a:r>
              <a:rPr lang="fi-FI" sz="1600" dirty="0">
                <a:ea typeface="Verdana"/>
                <a:hlinkClick r:id="rId3"/>
              </a:rPr>
              <a:t>aivoliitto.fi/kommunikaatiokeskus/yhteystiedot</a:t>
            </a:r>
            <a:endParaRPr lang="fi-FI" sz="1600" dirty="0">
              <a:ea typeface="Verdana"/>
            </a:endParaRPr>
          </a:p>
          <a:p>
            <a:pPr>
              <a:spcAft>
                <a:spcPts val="600"/>
              </a:spcAft>
            </a:pPr>
            <a:endParaRPr lang="fi-FI" dirty="0">
              <a:ea typeface="Verdana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0131935E-2ED6-4A98-AF82-3F82A74B24D8}"/>
              </a:ext>
            </a:extLst>
          </p:cNvPr>
          <p:cNvSpPr txBox="1">
            <a:spLocks/>
          </p:cNvSpPr>
          <p:nvPr/>
        </p:nvSpPr>
        <p:spPr>
          <a:xfrm>
            <a:off x="609600" y="2857500"/>
            <a:ext cx="812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BF22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Juttu-tupa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47F38A2-E8E4-4CB7-B85F-C7F4808041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23" y="4195943"/>
            <a:ext cx="1641408" cy="16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75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Yhdistystoiminta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765112"/>
            <a:ext cx="8229600" cy="3890971"/>
          </a:xfrm>
        </p:spPr>
        <p:txBody>
          <a:bodyPr>
            <a:noAutofit/>
          </a:bodyPr>
          <a:lstStyle/>
          <a:p>
            <a:r>
              <a:rPr lang="fi-FI" sz="1800" dirty="0"/>
              <a:t>Aivoliitolla on yhteensä 37 jäsenyhdistystä eri puolilla Suomea. </a:t>
            </a:r>
            <a:br>
              <a:rPr lang="fi-FI" sz="1800" dirty="0"/>
            </a:br>
            <a:r>
              <a:rPr lang="fi-FI" sz="1800" dirty="0"/>
              <a:t>27 on AVH-jäsenyhdistyksiä ja 10 kehityksellinen kielihäiriö </a:t>
            </a:r>
            <a:br>
              <a:rPr lang="fi-FI" sz="1800"/>
            </a:br>
            <a:r>
              <a:rPr lang="fi-FI" sz="1800" dirty="0"/>
              <a:t>-</a:t>
            </a:r>
            <a:r>
              <a:rPr lang="fi-FI" sz="1800"/>
              <a:t>jäsenyhdistyksiä </a:t>
            </a:r>
            <a:r>
              <a:rPr lang="fi-FI" sz="1800" dirty="0"/>
              <a:t>(tilanne 28.2.2024). </a:t>
            </a:r>
          </a:p>
          <a:p>
            <a:pPr lvl="1"/>
            <a:r>
              <a:rPr lang="fi-FI" sz="1800" dirty="0"/>
              <a:t>henkilöjäseniä on yhteensä noin 7 100.</a:t>
            </a:r>
          </a:p>
          <a:p>
            <a:r>
              <a:rPr lang="fi-FI" sz="1800" dirty="0"/>
              <a:t>Yhdistysten ja aluekerhojen toimintaa on yli 100 paikkakunnalla.</a:t>
            </a:r>
          </a:p>
          <a:p>
            <a:r>
              <a:rPr lang="fi-FI" sz="1800" dirty="0"/>
              <a:t>Toimintamuotoja muiden muassa:</a:t>
            </a:r>
          </a:p>
          <a:p>
            <a:pPr lvl="1"/>
            <a:r>
              <a:rPr lang="fi-FI" sz="1800" dirty="0"/>
              <a:t>jäsentapaamiset, luennot, vertaistuki</a:t>
            </a:r>
          </a:p>
          <a:p>
            <a:pPr lvl="1"/>
            <a:r>
              <a:rPr lang="fi-FI" sz="1800" dirty="0"/>
              <a:t>retket, kulttuuritapahtumat ja lomatoiminta</a:t>
            </a:r>
          </a:p>
          <a:p>
            <a:pPr lvl="1"/>
            <a:r>
              <a:rPr lang="fi-FI" sz="1800" dirty="0"/>
              <a:t>kerhotoiminta; esim. liikunta- ja muu harrastustoiminta, työikäisten kerhot</a:t>
            </a:r>
          </a:p>
          <a:p>
            <a:pPr lvl="1"/>
            <a:r>
              <a:rPr lang="fi-FI" sz="1800" dirty="0"/>
              <a:t>ammattilaisten kanssa tehtävä yhteistyö (mm. sairaalavierailut, kokemustoiminta, ensitietopäivät)</a:t>
            </a:r>
          </a:p>
          <a:p>
            <a:pPr lvl="1"/>
            <a:r>
              <a:rPr lang="fi-FI" sz="1800" dirty="0"/>
              <a:t>messut, tapahtumat, kampanjat ja teemapäivät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560B2FB-547D-44F0-9F0B-441F7600A663}"/>
              </a:ext>
            </a:extLst>
          </p:cNvPr>
          <p:cNvSpPr txBox="1"/>
          <p:nvPr/>
        </p:nvSpPr>
        <p:spPr>
          <a:xfrm>
            <a:off x="609600" y="6264273"/>
            <a:ext cx="112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264B1-1A7D-4801-B10C-3D17169C688B}" type="slidenum">
              <a:rPr lang="fi-FI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5130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AVH-yhdistyksen jäsen saa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765110"/>
            <a:ext cx="8229600" cy="396894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defRPr/>
            </a:pPr>
            <a:r>
              <a:rPr lang="fi-FI" sz="2000" dirty="0"/>
              <a:t>Paikallisyhdistyksen toiminta</a:t>
            </a:r>
          </a:p>
          <a:p>
            <a:pPr>
              <a:spcAft>
                <a:spcPts val="600"/>
              </a:spcAft>
              <a:defRPr/>
            </a:pPr>
            <a:r>
              <a:rPr lang="fi-FI" sz="2000" dirty="0"/>
              <a:t>Tervetuloa jäseneksi -infopaketin</a:t>
            </a:r>
          </a:p>
          <a:p>
            <a:pPr>
              <a:spcAft>
                <a:spcPts val="600"/>
              </a:spcAft>
              <a:defRPr/>
            </a:pPr>
            <a:r>
              <a:rPr lang="fi-FI" sz="2000" dirty="0"/>
              <a:t>Aivoliiton sähköisen uutiskirjeen (Jäsenkirje)</a:t>
            </a:r>
          </a:p>
          <a:p>
            <a:pPr>
              <a:spcAft>
                <a:spcPts val="600"/>
              </a:spcAft>
              <a:defRPr/>
            </a:pPr>
            <a:r>
              <a:rPr lang="fi-FI" sz="2000" dirty="0"/>
              <a:t>Sähköisen jäsenkortin</a:t>
            </a:r>
          </a:p>
          <a:p>
            <a:pPr>
              <a:spcAft>
                <a:spcPts val="600"/>
              </a:spcAft>
              <a:defRPr/>
            </a:pPr>
            <a:r>
              <a:rPr lang="fi-FI" sz="2000" dirty="0"/>
              <a:t>Neuvontaa puhelimitse, sähköpostitse ja chatissa</a:t>
            </a:r>
          </a:p>
          <a:p>
            <a:pPr lvl="1">
              <a:spcAft>
                <a:spcPts val="600"/>
              </a:spcAft>
              <a:defRPr/>
            </a:pPr>
            <a:r>
              <a:rPr lang="fi-FI" sz="2000" dirty="0"/>
              <a:t>Neuvonta ja </a:t>
            </a:r>
            <a:r>
              <a:rPr lang="fi-FI" sz="2000" dirty="0" err="1"/>
              <a:t>palveluohjaus</a:t>
            </a:r>
            <a:r>
              <a:rPr lang="fi-FI" sz="2000" dirty="0"/>
              <a:t> auttaa sinua eteenpäin mm. sosiaali- ja terveyspalveluihin, sosiaaliturvaan, vammaispalveluihin sekä kuntoutukseen liittyvissä kysymyksissä.</a:t>
            </a:r>
          </a:p>
          <a:p>
            <a:pPr lvl="1">
              <a:spcAft>
                <a:spcPts val="600"/>
              </a:spcAft>
              <a:defRPr/>
            </a:pPr>
            <a:r>
              <a:rPr lang="fi-FI" sz="2000" dirty="0"/>
              <a:t>Jäsenneuvonta</a:t>
            </a:r>
          </a:p>
          <a:p>
            <a:pPr lvl="1">
              <a:spcAft>
                <a:spcPts val="600"/>
              </a:spcAft>
              <a:defRPr/>
            </a:pPr>
            <a:r>
              <a:rPr lang="fi-FI" sz="2000" dirty="0"/>
              <a:t>Afasianeuvonta</a:t>
            </a:r>
          </a:p>
          <a:p>
            <a:pPr marL="457200" lvl="1" indent="0">
              <a:spcAft>
                <a:spcPts val="600"/>
              </a:spcAft>
              <a:buNone/>
              <a:defRPr/>
            </a:pPr>
            <a:r>
              <a:rPr lang="fi-FI" sz="2000" dirty="0">
                <a:sym typeface="Wingdings" panose="05000000000000000000" pitchFamily="2" charset="2"/>
              </a:rPr>
              <a:t> </a:t>
            </a:r>
            <a:r>
              <a:rPr lang="fi-FI" sz="2000" dirty="0"/>
              <a:t>Tutustu lisää: </a:t>
            </a:r>
            <a:r>
              <a:rPr lang="fi-FI" sz="2000" dirty="0">
                <a:hlinkClick r:id="rId2"/>
              </a:rPr>
              <a:t>aivoliitto.fi/</a:t>
            </a:r>
            <a:r>
              <a:rPr lang="fi-FI" sz="2000" dirty="0" err="1">
                <a:hlinkClick r:id="rId2"/>
              </a:rPr>
              <a:t>palveluohjaus</a:t>
            </a:r>
            <a:endParaRPr lang="fi-FI" sz="2000" dirty="0"/>
          </a:p>
          <a:p>
            <a:pPr lvl="1">
              <a:spcAft>
                <a:spcPts val="600"/>
              </a:spcAft>
              <a:defRPr/>
            </a:pPr>
            <a:endParaRPr lang="fi-FI" sz="2000" dirty="0"/>
          </a:p>
          <a:p>
            <a:pPr marL="457200" lvl="1" indent="0">
              <a:spcAft>
                <a:spcPts val="600"/>
              </a:spcAft>
              <a:buNone/>
              <a:defRPr/>
            </a:pPr>
            <a:r>
              <a:rPr lang="fi-FI" sz="2000" dirty="0"/>
              <a:t>Uudet jäsenet liitetään automaattisesti lähimmän paikallisyhdistyksen sekä Aivoliiton jäseniksi. Jäsenmaksu on 15–25 € yhdistyksestä riippuen.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1585FC8-791E-4EE9-9D0E-6D9E9B8293F5}"/>
              </a:ext>
            </a:extLst>
          </p:cNvPr>
          <p:cNvSpPr txBox="1"/>
          <p:nvPr/>
        </p:nvSpPr>
        <p:spPr>
          <a:xfrm>
            <a:off x="609600" y="6264273"/>
            <a:ext cx="112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264B1-1A7D-4801-B10C-3D17169C688B}" type="slidenum">
              <a:rPr lang="fi-FI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6032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33572B-77D7-4946-B43D-F43108A0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44044"/>
            <a:ext cx="8128000" cy="1143000"/>
          </a:xfrm>
        </p:spPr>
        <p:txBody>
          <a:bodyPr/>
          <a:lstStyle/>
          <a:p>
            <a:r>
              <a:rPr lang="fi-FI" dirty="0"/>
              <a:t>Vertaistuki ja vertaistukihenkilöt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539D61-CBF5-4E04-9BC3-10F3ECEF4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091381"/>
            <a:ext cx="7183773" cy="5034785"/>
          </a:xfrm>
        </p:spPr>
        <p:txBody>
          <a:bodyPr>
            <a:noAutofit/>
          </a:bodyPr>
          <a:lstStyle/>
          <a:p>
            <a:r>
              <a:rPr lang="fi-FI" sz="1700" dirty="0" err="1"/>
              <a:t>Aivoliitolla</a:t>
            </a:r>
            <a:r>
              <a:rPr lang="fi-FI" sz="1700" dirty="0"/>
              <a:t> on lähes 300 koulutettua vertaistukihenkilöä.</a:t>
            </a:r>
          </a:p>
          <a:p>
            <a:r>
              <a:rPr lang="fi-FI" sz="1700" dirty="0"/>
              <a:t>Vertaistukihenkilöitä on sekä aivoverenkiertohäiriön sairastaneille ja heidän läheisilleen että heille, joilla itsellä tai joiden läheisellä on kehityksellinen kielihäiriö.</a:t>
            </a:r>
          </a:p>
          <a:p>
            <a:r>
              <a:rPr lang="fi-FI" sz="1700" dirty="0"/>
              <a:t>Vertaistukipuhelin aivoverenkiertohäiriön sairastaneen läheisille päivystää keskiviikkoisin klo 18–21         numerossa 044 724 4999.</a:t>
            </a:r>
          </a:p>
          <a:p>
            <a:r>
              <a:rPr lang="fi-FI" sz="1700" dirty="0"/>
              <a:t>Vertaistuen paikkoja:</a:t>
            </a:r>
          </a:p>
          <a:p>
            <a:pPr lvl="1"/>
            <a:r>
              <a:rPr lang="fi-FI" sz="1700" dirty="0"/>
              <a:t>Yhdistysten tilaisuudet</a:t>
            </a:r>
          </a:p>
          <a:p>
            <a:pPr lvl="1"/>
            <a:r>
              <a:rPr lang="fi-FI" sz="1700" dirty="0"/>
              <a:t>Henkilökohtaiset kohtaamiset (esim. sairaalassa, kuntoutuksessa, harrastuksissa, kahvilassa)</a:t>
            </a:r>
          </a:p>
          <a:p>
            <a:pPr lvl="1"/>
            <a:r>
              <a:rPr lang="fi-FI" sz="1700" dirty="0"/>
              <a:t>Puhelinkeskustelut ja erilaiset verkkovertaistuen muodot (mm. videopuhelut, </a:t>
            </a:r>
            <a:r>
              <a:rPr lang="fi-FI" sz="1700" dirty="0" err="1"/>
              <a:t>Whatsapp</a:t>
            </a:r>
            <a:r>
              <a:rPr lang="fi-FI" sz="1700" dirty="0"/>
              <a:t>, Messenger, verkkovertaisryhmä, Toivo-sovellus jne.)</a:t>
            </a:r>
          </a:p>
          <a:p>
            <a:r>
              <a:rPr lang="fi-FI" sz="1700" dirty="0" err="1"/>
              <a:t>Aivoliiton</a:t>
            </a:r>
            <a:r>
              <a:rPr lang="fi-FI" sz="1700" dirty="0"/>
              <a:t> kurssitoiminta</a:t>
            </a:r>
          </a:p>
          <a:p>
            <a:r>
              <a:rPr lang="fi-FI" sz="1700" dirty="0"/>
              <a:t>Aivoliiton tuetut lomat</a:t>
            </a:r>
          </a:p>
          <a:p>
            <a:r>
              <a:rPr lang="fi-FI" sz="1700" dirty="0"/>
              <a:t>Hae vertaistukea:</a:t>
            </a:r>
          </a:p>
          <a:p>
            <a:pPr lvl="1"/>
            <a:r>
              <a:rPr lang="fi-FI" sz="1800" dirty="0">
                <a:hlinkClick r:id="rId3"/>
              </a:rPr>
              <a:t>aivoliitto.fi/</a:t>
            </a:r>
            <a:r>
              <a:rPr lang="fi-FI" sz="1800" dirty="0" err="1">
                <a:hlinkClick r:id="rId3"/>
              </a:rPr>
              <a:t>kielihairio</a:t>
            </a:r>
            <a:r>
              <a:rPr lang="fi-FI" sz="1800" dirty="0">
                <a:hlinkClick r:id="rId3"/>
              </a:rPr>
              <a:t>-vertaistuki</a:t>
            </a:r>
            <a:endParaRPr lang="fi-FI" sz="1800" dirty="0"/>
          </a:p>
          <a:p>
            <a:pPr lvl="1"/>
            <a:r>
              <a:rPr lang="fi-FI" sz="1800" dirty="0">
                <a:hlinkClick r:id="rId4"/>
              </a:rPr>
              <a:t>aivoliitto.fi/</a:t>
            </a:r>
            <a:r>
              <a:rPr lang="fi-FI" sz="1800" dirty="0" err="1">
                <a:hlinkClick r:id="rId4"/>
              </a:rPr>
              <a:t>avh</a:t>
            </a:r>
            <a:r>
              <a:rPr lang="fi-FI" sz="1800" dirty="0">
                <a:hlinkClick r:id="rId4"/>
              </a:rPr>
              <a:t>-vertaistuki</a:t>
            </a:r>
            <a:endParaRPr lang="fi-FI" sz="1800" dirty="0"/>
          </a:p>
          <a:p>
            <a:pPr lvl="1"/>
            <a:endParaRPr lang="fi-FI" sz="1700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E4B89997-3375-4C34-869B-6CF3519DB619}"/>
              </a:ext>
            </a:extLst>
          </p:cNvPr>
          <p:cNvSpPr/>
          <p:nvPr/>
        </p:nvSpPr>
        <p:spPr>
          <a:xfrm>
            <a:off x="6968455" y="5553479"/>
            <a:ext cx="4754880" cy="542208"/>
          </a:xfrm>
          <a:prstGeom prst="roundRect">
            <a:avLst/>
          </a:prstGeom>
          <a:solidFill>
            <a:srgbClr val="BF229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sz="1200" dirty="0">
                <a:solidFill>
                  <a:schemeClr val="bg1"/>
                </a:solidFill>
              </a:rPr>
              <a:t>Kysy lisää vertaistukitoiminnasta ja koulutetuista vertaistukihenkilöistä </a:t>
            </a:r>
            <a:r>
              <a:rPr lang="fi-FI" sz="1200" b="1" dirty="0">
                <a:solidFill>
                  <a:schemeClr val="bg1"/>
                </a:solidFill>
              </a:rPr>
              <a:t>vertaistuki@aivoliitto.fi</a:t>
            </a:r>
            <a:r>
              <a:rPr lang="fi-FI" sz="1200" dirty="0"/>
              <a:t> </a:t>
            </a:r>
            <a:endParaRPr lang="fi-FI" sz="12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07884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717617-88A5-41AD-BA53-7946EF742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Kokemustoiminta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ED06D1-22DD-47B3-8BC4-8225F7C47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8282730" cy="4525963"/>
          </a:xfrm>
        </p:spPr>
        <p:txBody>
          <a:bodyPr>
            <a:normAutofit/>
          </a:bodyPr>
          <a:lstStyle/>
          <a:p>
            <a:pPr fontAlgn="base"/>
            <a:r>
              <a:rPr lang="fi-FI" sz="1600" dirty="0"/>
              <a:t>Valtakunnallista toimintaa, jossa kokemustieto täydentää asiantuntijatietoa.</a:t>
            </a:r>
            <a:r>
              <a:rPr lang="en-US" sz="1600" dirty="0"/>
              <a:t>​</a:t>
            </a:r>
          </a:p>
          <a:p>
            <a:pPr fontAlgn="base"/>
            <a:r>
              <a:rPr lang="fi-FI" sz="1600" dirty="0"/>
              <a:t>Kokemustoimija voi toimia oman sairaus- tai diagnoosiryhmänsä edustajana. Hän voi olla myös läheinen.</a:t>
            </a:r>
            <a:r>
              <a:rPr lang="en-US" sz="1600" dirty="0"/>
              <a:t>​</a:t>
            </a:r>
          </a:p>
          <a:p>
            <a:pPr fontAlgn="base"/>
            <a:r>
              <a:rPr lang="fi-FI" sz="1600" dirty="0"/>
              <a:t>Kokemustoimija tarkastelee asioita arjen kokemustiedon pohjalta. Hän on valmistautunut kertomaan oman tarinansa.​</a:t>
            </a:r>
          </a:p>
          <a:p>
            <a:pPr fontAlgn="base"/>
            <a:r>
              <a:rPr lang="fi-FI" sz="1600" dirty="0" err="1"/>
              <a:t>Aivoliitossa</a:t>
            </a:r>
            <a:r>
              <a:rPr lang="fi-FI" sz="1600" dirty="0"/>
              <a:t> on noin 40 koulutettua kokemustoimijaa.</a:t>
            </a:r>
            <a:r>
              <a:rPr lang="en-US" sz="1600" dirty="0"/>
              <a:t>​</a:t>
            </a:r>
          </a:p>
          <a:p>
            <a:pPr fontAlgn="base"/>
            <a:r>
              <a:rPr lang="fi-FI" sz="1600" dirty="0"/>
              <a:t>Kokemustoimijoissa on sekä aivoverenkiertohäiriön sairastaneita ja heidän läheisiään että heitä, joiden lapsella on kehityksellinen kielihäiriö. ​</a:t>
            </a:r>
          </a:p>
          <a:p>
            <a:pPr fontAlgn="base"/>
            <a:r>
              <a:rPr lang="fi-FI" sz="1600" dirty="0"/>
              <a:t>Kokemustoimijan voi tilata esimerkiksi opiskelijoiden ja ammattilaisten koulutuksiin tai palveluiden suunnittelu-, kehittämis- ja arviointitehtäviin (esim. hoitopolut).​</a:t>
            </a:r>
          </a:p>
          <a:p>
            <a:pPr fontAlgn="base"/>
            <a:r>
              <a:rPr lang="fi-FI" sz="1600" dirty="0"/>
              <a:t>Ota yhteyttä </a:t>
            </a:r>
            <a:r>
              <a:rPr lang="fi-FI" sz="1600" b="1" dirty="0"/>
              <a:t>kokemustoiminta@aivoliitto.fi</a:t>
            </a:r>
            <a:r>
              <a:rPr lang="fi-FI" sz="1600" dirty="0"/>
              <a:t>​</a:t>
            </a:r>
          </a:p>
          <a:p>
            <a:pPr fontAlgn="base"/>
            <a:r>
              <a:rPr lang="fi-FI" sz="1600" dirty="0">
                <a:hlinkClick r:id="rId2"/>
              </a:rPr>
              <a:t>aivoliitto.fi/kokemustoiminta</a:t>
            </a:r>
            <a:endParaRPr lang="fi-FI" sz="1600" dirty="0"/>
          </a:p>
          <a:p>
            <a:pPr marL="0" indent="0" fontAlgn="base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10661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3980482" y="2766450"/>
            <a:ext cx="42077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fi-FI" sz="2400" b="1" dirty="0">
                <a:solidFill>
                  <a:schemeClr val="accent1"/>
                </a:solidFill>
              </a:rPr>
              <a:t>Yhdistyksen yhteystiedot</a:t>
            </a:r>
          </a:p>
          <a:p>
            <a:pPr algn="ctr">
              <a:buFont typeface="Arial" charset="0"/>
              <a:buNone/>
            </a:pPr>
            <a:r>
              <a:rPr lang="fi-FI" dirty="0"/>
              <a:t>Osoitteet</a:t>
            </a:r>
          </a:p>
          <a:p>
            <a:pPr algn="ctr">
              <a:buFont typeface="Arial" charset="0"/>
              <a:buNone/>
            </a:pPr>
            <a:r>
              <a:rPr lang="fi-FI" dirty="0"/>
              <a:t>Puhelinnumerot</a:t>
            </a:r>
          </a:p>
          <a:p>
            <a:pPr algn="ctr">
              <a:buFont typeface="Arial" charset="0"/>
              <a:buNone/>
            </a:pPr>
            <a:r>
              <a:rPr lang="fi-FI" dirty="0"/>
              <a:t>sähköposti</a:t>
            </a:r>
          </a:p>
        </p:txBody>
      </p:sp>
    </p:spTree>
    <p:extLst>
      <p:ext uri="{BB962C8B-B14F-4D97-AF65-F5344CB8AC3E}">
        <p14:creationId xmlns:p14="http://schemas.microsoft.com/office/powerpoint/2010/main" val="177229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72038117-D566-4C24-9FCA-4523D938ADCD}"/>
              </a:ext>
            </a:extLst>
          </p:cNvPr>
          <p:cNvSpPr/>
          <p:nvPr/>
        </p:nvSpPr>
        <p:spPr>
          <a:xfrm>
            <a:off x="0" y="-27041"/>
            <a:ext cx="12192000" cy="119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ABE06B4A-A134-4F19-B995-99C5119F5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/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Tietoa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 err="1">
                <a:solidFill>
                  <a:schemeClr val="bg1"/>
                </a:solidFill>
              </a:rPr>
              <a:t>Aivoliitosta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35CB111-8343-47FA-AFC5-B3649A6523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92" y="83700"/>
            <a:ext cx="2649414" cy="105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6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8000" y="439547"/>
            <a:ext cx="8128000" cy="1143000"/>
          </a:xfrm>
        </p:spPr>
        <p:txBody>
          <a:bodyPr/>
          <a:lstStyle/>
          <a:p>
            <a:r>
              <a:rPr lang="fi-FI" dirty="0" err="1">
                <a:solidFill>
                  <a:schemeClr val="accent1"/>
                </a:solidFill>
              </a:rPr>
              <a:t>Aivoliiton</a:t>
            </a:r>
            <a:r>
              <a:rPr lang="fi-FI" dirty="0">
                <a:solidFill>
                  <a:schemeClr val="accent1"/>
                </a:solidFill>
              </a:rPr>
              <a:t> toiminta-ajatus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8000" y="1765110"/>
            <a:ext cx="8229600" cy="396894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fi-FI" dirty="0"/>
              <a:t>Tarjoamme apua, tukea ja mahdollisuuden toimia kaikille, jotka ovat kiinnostuneita aivoterveydestä ja hyvinvoinnista sekä erityisesti henkilöille, joilla on kehityksellinen kielihäiriö tai jotka ovat sairastaneet aivoverenkiertohäiriön (AVH) sekä heidän läheisilleen.</a:t>
            </a:r>
          </a:p>
          <a:p>
            <a:pPr>
              <a:defRPr/>
            </a:pPr>
            <a:r>
              <a:rPr lang="fi-FI" dirty="0"/>
              <a:t>Olemme vapaaehtoisten, kokemustoimijoiden ja palkallisten asiantuntijoiden yhteistyölle rakentuva yhteisö, joka toimii tulevaisuussuuntautuvasti ja vaikuttavasti ensisijaisten kohderyhmiensä hyväksi sekä kaikkien aivoterveyden edistämiseksi.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4568E4F-100C-4EFC-830F-47D4FDBBEDA6}"/>
              </a:ext>
            </a:extLst>
          </p:cNvPr>
          <p:cNvSpPr txBox="1"/>
          <p:nvPr/>
        </p:nvSpPr>
        <p:spPr>
          <a:xfrm>
            <a:off x="508000" y="6264273"/>
            <a:ext cx="112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264B1-1A7D-4801-B10C-3D17169C688B}" type="slidenum">
              <a:rPr lang="fi-FI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410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Aivoliitto on arjessa mukana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4E9C1B5-D2F3-44D4-854B-B33250EB9C40}"/>
              </a:ext>
            </a:extLst>
          </p:cNvPr>
          <p:cNvSpPr txBox="1"/>
          <p:nvPr/>
        </p:nvSpPr>
        <p:spPr>
          <a:xfrm>
            <a:off x="609600" y="6264273"/>
            <a:ext cx="112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264B1-1A7D-4801-B10C-3D17169C688B}" type="slidenum">
              <a:rPr lang="fi-FI"/>
              <a:t>4</a:t>
            </a:fld>
            <a:endParaRPr lang="fi-FI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945BC2D1-594D-51C9-3729-78B4A60F1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3" y="1344634"/>
            <a:ext cx="7482979" cy="5288971"/>
          </a:xfrm>
        </p:spPr>
      </p:pic>
    </p:spTree>
    <p:extLst>
      <p:ext uri="{BB962C8B-B14F-4D97-AF65-F5344CB8AC3E}">
        <p14:creationId xmlns:p14="http://schemas.microsoft.com/office/powerpoint/2010/main" val="76532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66F276-7744-4528-996B-FB3B54A7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2" y="439547"/>
            <a:ext cx="8128000" cy="1143000"/>
          </a:xfrm>
        </p:spPr>
        <p:txBody>
          <a:bodyPr/>
          <a:lstStyle/>
          <a:p>
            <a:r>
              <a:rPr lang="fi-FI" dirty="0"/>
              <a:t>Aivoverenkiertohäiriö Suomessa (2024)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75FFC6E-93CB-45C6-ADC4-602E41253361}"/>
              </a:ext>
            </a:extLst>
          </p:cNvPr>
          <p:cNvSpPr txBox="1"/>
          <p:nvPr/>
        </p:nvSpPr>
        <p:spPr>
          <a:xfrm>
            <a:off x="477252" y="6264273"/>
            <a:ext cx="112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264B1-1A7D-4801-B10C-3D17169C688B}" type="slidenum">
              <a:rPr lang="fi-FI"/>
              <a:t>5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7D6F87A-04E4-1506-B0CB-FE344E09D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24"/>
          <a:stretch/>
        </p:blipFill>
        <p:spPr>
          <a:xfrm>
            <a:off x="2314047" y="1573113"/>
            <a:ext cx="7563906" cy="487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9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66F276-7744-4528-996B-FB3B54A7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2" y="439547"/>
            <a:ext cx="8128000" cy="1143000"/>
          </a:xfrm>
        </p:spPr>
        <p:txBody>
          <a:bodyPr/>
          <a:lstStyle/>
          <a:p>
            <a:r>
              <a:rPr lang="fi-FI" dirty="0"/>
              <a:t>Aivoverenkiertohäiriö Suomessa (2024)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7D8C375-029B-4A4B-A5BD-3894911FCC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57" t="67158" r="6269" b="4918"/>
          <a:stretch/>
        </p:blipFill>
        <p:spPr>
          <a:xfrm>
            <a:off x="1961147" y="1958859"/>
            <a:ext cx="8277727" cy="373343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75FFC6E-93CB-45C6-ADC4-602E41253361}"/>
              </a:ext>
            </a:extLst>
          </p:cNvPr>
          <p:cNvSpPr txBox="1"/>
          <p:nvPr/>
        </p:nvSpPr>
        <p:spPr>
          <a:xfrm>
            <a:off x="477252" y="6264273"/>
            <a:ext cx="112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264B1-1A7D-4801-B10C-3D17169C688B}" type="slidenum">
              <a:rPr lang="fi-FI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576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D0C2C4F-A3C8-4FD7-A685-846748DFEA8E}"/>
              </a:ext>
            </a:extLst>
          </p:cNvPr>
          <p:cNvSpPr/>
          <p:nvPr/>
        </p:nvSpPr>
        <p:spPr>
          <a:xfrm>
            <a:off x="1" y="1455821"/>
            <a:ext cx="12192000" cy="5618747"/>
          </a:xfrm>
          <a:prstGeom prst="rect">
            <a:avLst/>
          </a:prstGeom>
          <a:solidFill>
            <a:srgbClr val="B03A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B353BD7-71E4-4E8B-9DCC-F066F6DC38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7916" y="1582546"/>
            <a:ext cx="4827336" cy="50510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966F276-7744-4528-996B-FB3B54A7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2" y="439547"/>
            <a:ext cx="8390022" cy="1143000"/>
          </a:xfrm>
        </p:spPr>
        <p:txBody>
          <a:bodyPr/>
          <a:lstStyle/>
          <a:p>
            <a:r>
              <a:rPr lang="fi-FI" dirty="0"/>
              <a:t>Aivoverenkiertohäiriö Suomessa (2024)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75FFC6E-93CB-45C6-ADC4-602E41253361}"/>
              </a:ext>
            </a:extLst>
          </p:cNvPr>
          <p:cNvSpPr txBox="1"/>
          <p:nvPr/>
        </p:nvSpPr>
        <p:spPr>
          <a:xfrm>
            <a:off x="477252" y="6264273"/>
            <a:ext cx="112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264B1-1A7D-4801-B10C-3D17169C688B}" type="slidenum">
              <a:rPr lang="fi-FI">
                <a:solidFill>
                  <a:schemeClr val="bg1"/>
                </a:solidFill>
              </a:rPr>
              <a:t>7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6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66F276-7744-4528-996B-FB3B54A7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1" y="439547"/>
            <a:ext cx="8458201" cy="1143000"/>
          </a:xfrm>
        </p:spPr>
        <p:txBody>
          <a:bodyPr/>
          <a:lstStyle/>
          <a:p>
            <a:r>
              <a:rPr lang="fi-FI" dirty="0"/>
              <a:t>Aivoverenkiertohäiriö Suomessa (2024)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B353BD7-71E4-4E8B-9DCC-F066F6DC38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6547" y="1709402"/>
            <a:ext cx="5678906" cy="473953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75FFC6E-93CB-45C6-ADC4-602E41253361}"/>
              </a:ext>
            </a:extLst>
          </p:cNvPr>
          <p:cNvSpPr txBox="1"/>
          <p:nvPr/>
        </p:nvSpPr>
        <p:spPr>
          <a:xfrm>
            <a:off x="477252" y="6264273"/>
            <a:ext cx="112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264B1-1A7D-4801-B10C-3D17169C688B}" type="slidenum">
              <a:rPr lang="fi-FI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938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E75FFC6E-93CB-45C6-ADC4-602E41253361}"/>
              </a:ext>
            </a:extLst>
          </p:cNvPr>
          <p:cNvSpPr txBox="1"/>
          <p:nvPr/>
        </p:nvSpPr>
        <p:spPr>
          <a:xfrm>
            <a:off x="477252" y="6264273"/>
            <a:ext cx="112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264B1-1A7D-4801-B10C-3D17169C688B}" type="slidenum">
              <a:rPr lang="fi-FI"/>
              <a:t>9</a:t>
            </a:fld>
            <a:endParaRPr lang="fi-FI" dirty="0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FE2F79FC-7023-4D7A-9179-16587CD2D117}"/>
              </a:ext>
            </a:extLst>
          </p:cNvPr>
          <p:cNvGrpSpPr/>
          <p:nvPr/>
        </p:nvGrpSpPr>
        <p:grpSpPr>
          <a:xfrm>
            <a:off x="1211618" y="2296239"/>
            <a:ext cx="10073251" cy="3925875"/>
            <a:chOff x="995050" y="2296239"/>
            <a:chExt cx="10073251" cy="3925875"/>
          </a:xfrm>
        </p:grpSpPr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3B353BD7-71E4-4E8B-9DCC-F066F6DC38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5217" y="4429409"/>
              <a:ext cx="4223084" cy="1792705"/>
            </a:xfrm>
            <a:prstGeom prst="rect">
              <a:avLst/>
            </a:prstGeom>
          </p:spPr>
        </p:pic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7D6AF38C-B5E9-4544-8664-17DFA844A9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3145" y="4429409"/>
              <a:ext cx="4223084" cy="1656131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394DFE3F-8984-452C-9D3D-7FC46C046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5050" y="4429409"/>
              <a:ext cx="1848095" cy="1656131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B525062A-83E9-4705-985F-118847863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5217" y="2296239"/>
              <a:ext cx="4223084" cy="1792705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FC4BB0DB-A995-4B96-B982-FB6140096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3145" y="2482190"/>
              <a:ext cx="4223084" cy="1656131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099A2A65-7835-4E2C-9920-5100B822B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5050" y="2428591"/>
              <a:ext cx="1848095" cy="1656131"/>
            </a:xfrm>
            <a:prstGeom prst="rect">
              <a:avLst/>
            </a:prstGeom>
          </p:spPr>
        </p:pic>
      </p:grpSp>
      <p:pic>
        <p:nvPicPr>
          <p:cNvPr id="14" name="Kuva 13">
            <a:extLst>
              <a:ext uri="{FF2B5EF4-FFF2-40B4-BE49-F238E27FC236}">
                <a16:creationId xmlns:a16="http://schemas.microsoft.com/office/drawing/2014/main" id="{C80195DF-58C5-458F-BD1A-1693CEE227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458" y="1634353"/>
            <a:ext cx="4223084" cy="701954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9322C204-6E4D-4B96-9449-7A1BEC803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1" y="439547"/>
            <a:ext cx="8458201" cy="1143000"/>
          </a:xfrm>
        </p:spPr>
        <p:txBody>
          <a:bodyPr/>
          <a:lstStyle/>
          <a:p>
            <a:r>
              <a:rPr lang="fi-FI" dirty="0"/>
              <a:t>Aivoverenkiertohäiriö Suomessa (2024)</a:t>
            </a:r>
          </a:p>
        </p:txBody>
      </p:sp>
    </p:spTree>
    <p:extLst>
      <p:ext uri="{BB962C8B-B14F-4D97-AF65-F5344CB8AC3E}">
        <p14:creationId xmlns:p14="http://schemas.microsoft.com/office/powerpoint/2010/main" val="1250888998"/>
      </p:ext>
    </p:extLst>
  </p:cSld>
  <p:clrMapOvr>
    <a:masterClrMapping/>
  </p:clrMapOvr>
</p:sld>
</file>

<file path=ppt/theme/theme1.xml><?xml version="1.0" encoding="utf-8"?>
<a:theme xmlns:a="http://schemas.openxmlformats.org/drawingml/2006/main" name="Perussivu">
  <a:themeElements>
    <a:clrScheme name="Mukautettu 1">
      <a:dk1>
        <a:sysClr val="windowText" lastClr="000000"/>
      </a:dk1>
      <a:lt1>
        <a:sysClr val="window" lastClr="FFFFFF"/>
      </a:lt1>
      <a:dk2>
        <a:srgbClr val="747678"/>
      </a:dk2>
      <a:lt2>
        <a:srgbClr val="B4B4B4"/>
      </a:lt2>
      <a:accent1>
        <a:srgbClr val="B41482"/>
      </a:accent1>
      <a:accent2>
        <a:srgbClr val="747678"/>
      </a:accent2>
      <a:accent3>
        <a:srgbClr val="28AFA0"/>
      </a:accent3>
      <a:accent4>
        <a:srgbClr val="7030A0"/>
      </a:accent4>
      <a:accent5>
        <a:srgbClr val="F79646"/>
      </a:accent5>
      <a:accent6>
        <a:srgbClr val="FEB2FF"/>
      </a:accent6>
      <a:hlink>
        <a:srgbClr val="B41482"/>
      </a:hlink>
      <a:folHlink>
        <a:srgbClr val="B41482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1" id="{97F0DDCB-B4B1-4F84-9611-183A09610A95}" vid="{4250FC4B-8933-4AAA-A209-0374ACEC665F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04BAC8C8C15544BB55981961637730E" ma:contentTypeVersion="16" ma:contentTypeDescription="Luo uusi asiakirja." ma:contentTypeScope="" ma:versionID="108ea0376facadcd15e7cbe34c2634c0">
  <xsd:schema xmlns:xsd="http://www.w3.org/2001/XMLSchema" xmlns:xs="http://www.w3.org/2001/XMLSchema" xmlns:p="http://schemas.microsoft.com/office/2006/metadata/properties" xmlns:ns2="51571263-24a7-44f4-805b-a15d8053077f" xmlns:ns3="a19b018a-9785-407a-b1bf-e6503e8ba481" targetNamespace="http://schemas.microsoft.com/office/2006/metadata/properties" ma:root="true" ma:fieldsID="477458407db9f6861607861e4f5ec372" ns2:_="" ns3:_="">
    <xsd:import namespace="51571263-24a7-44f4-805b-a15d8053077f"/>
    <xsd:import namespace="a19b018a-9785-407a-b1bf-e6503e8ba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71263-24a7-44f4-805b-a15d80530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9cae4460-4f60-4d6a-a39d-c50eb2adbe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b018a-9785-407a-b1bf-e6503e8ba48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523dfd3-ced0-40c4-ac03-83c7b2604471}" ma:internalName="TaxCatchAll" ma:showField="CatchAllData" ma:web="a19b018a-9785-407a-b1bf-e6503e8ba4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cf76f155ced4ddcb4097134ff3c332f xmlns="51571263-24a7-44f4-805b-a15d8053077f">
      <Terms xmlns="http://schemas.microsoft.com/office/infopath/2007/PartnerControls"/>
    </lcf76f155ced4ddcb4097134ff3c332f>
    <TaxCatchAll xmlns="a19b018a-9785-407a-b1bf-e6503e8ba481" xsi:nil="true"/>
  </documentManagement>
</p:properties>
</file>

<file path=customXml/itemProps1.xml><?xml version="1.0" encoding="utf-8"?>
<ds:datastoreItem xmlns:ds="http://schemas.openxmlformats.org/officeDocument/2006/customXml" ds:itemID="{1B62B162-0FEA-44E1-983D-70A1BBA53C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12C753-A81B-4BA4-BE88-DA636B80F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71263-24a7-44f4-805b-a15d8053077f"/>
    <ds:schemaRef ds:uri="a19b018a-9785-407a-b1bf-e6503e8ba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EDBB32-CC26-446E-AAF5-14BA5D6A15CF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a19b018a-9785-407a-b1bf-e6503e8ba481"/>
    <ds:schemaRef ds:uri="51571263-24a7-44f4-805b-a15d8053077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</TotalTime>
  <Words>738</Words>
  <Application>Microsoft Office PowerPoint</Application>
  <PresentationFormat>Laajakuva</PresentationFormat>
  <Paragraphs>96</Paragraphs>
  <Slides>17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Wingdings</vt:lpstr>
      <vt:lpstr>Perussivu</vt:lpstr>
      <vt:lpstr>Mukautettu suunnittelumalli</vt:lpstr>
      <vt:lpstr>Otsikko</vt:lpstr>
      <vt:lpstr>Tietoa  Aivoliitosta</vt:lpstr>
      <vt:lpstr>Aivoliiton toiminta-ajatus</vt:lpstr>
      <vt:lpstr>Aivoliitto on arjessa mukana</vt:lpstr>
      <vt:lpstr>Aivoverenkiertohäiriö Suomessa (2024)</vt:lpstr>
      <vt:lpstr>Aivoverenkiertohäiriö Suomessa (2024)</vt:lpstr>
      <vt:lpstr>Aivoverenkiertohäiriö Suomessa (2024)</vt:lpstr>
      <vt:lpstr>Aivoverenkiertohäiriö Suomessa (2024)</vt:lpstr>
      <vt:lpstr>Aivoverenkiertohäiriö Suomessa (2024)</vt:lpstr>
      <vt:lpstr>PowerPoint-esitys</vt:lpstr>
      <vt:lpstr>Aivoliitto tarjoaa tukea ja apua  –Kurssit</vt:lpstr>
      <vt:lpstr>Tukea kommunikointiin</vt:lpstr>
      <vt:lpstr>Yhdistystoiminta</vt:lpstr>
      <vt:lpstr>AVH-yhdistyksen jäsen saa</vt:lpstr>
      <vt:lpstr>Vertaistuki ja vertaistukihenkilöt</vt:lpstr>
      <vt:lpstr>Kokemustoiminta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Tietoa Aivoliitosta ja  sen toiminnasta</dc:title>
  <dc:creator>Aivoliitto ry</dc:creator>
  <cp:lastModifiedBy>Sanna Mustonen</cp:lastModifiedBy>
  <cp:revision>174</cp:revision>
  <dcterms:created xsi:type="dcterms:W3CDTF">2018-11-01T08:10:53Z</dcterms:created>
  <dcterms:modified xsi:type="dcterms:W3CDTF">2024-04-10T09:48:37Z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0x010100B04BAC8C8C15544BB55981961637730E</vt:lpwstr>
  </property>
  <property fmtid="{D5CDD505-2E9C-101B-9397-08002B2CF9AE}" pid="3" name="AuthorIds_UIVersion_1536">
    <vt:lpwstr>90</vt:lpwstr>
  </property>
  <property fmtid="{D5CDD505-2E9C-101B-9397-08002B2CF9AE}" pid="4" name="MediaServiceImageTags">
    <vt:lpwstr/>
  </property>
</Properties>
</file>