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7" r:id="rId5"/>
  </p:sldMasterIdLst>
  <p:sldIdLst>
    <p:sldId id="265" r:id="rId6"/>
    <p:sldId id="263" r:id="rId7"/>
    <p:sldId id="266" r:id="rId8"/>
    <p:sldId id="267" r:id="rId9"/>
    <p:sldId id="268" r:id="rId10"/>
    <p:sldId id="269" r:id="rId11"/>
    <p:sldId id="270" r:id="rId12"/>
    <p:sldId id="274" r:id="rId13"/>
    <p:sldId id="271" r:id="rId14"/>
    <p:sldId id="272" r:id="rId15"/>
    <p:sldId id="275" r:id="rId16"/>
    <p:sldId id="273" r:id="rId17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rpi Lumimäki" initials="VL" lastIdx="0" clrIdx="0">
    <p:extLst>
      <p:ext uri="{19B8F6BF-5375-455C-9EA6-DF929625EA0E}">
        <p15:presenceInfo xmlns:p15="http://schemas.microsoft.com/office/powerpoint/2012/main" userId="S-1-12-1-2957547342-1151029342-1411344820-11428649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561" autoAdjust="0"/>
  </p:normalViewPr>
  <p:slideViewPr>
    <p:cSldViewPr snapToGrid="0" snapToObjects="1">
      <p:cViewPr varScale="1">
        <p:scale>
          <a:sx n="114" d="100"/>
          <a:sy n="114" d="100"/>
        </p:scale>
        <p:origin x="156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lla Ehrlund" userId="497ad3ef-10e6-41e3-a4e2-1c4894ac642f" providerId="ADAL" clId="{FB65904B-AC20-4D64-98A8-95815D3A96F5}"/>
    <pc:docChg chg="modSld">
      <pc:chgData name="Ulla Ehrlund" userId="497ad3ef-10e6-41e3-a4e2-1c4894ac642f" providerId="ADAL" clId="{FB65904B-AC20-4D64-98A8-95815D3A96F5}" dt="2019-04-01T07:07:50.424" v="2" actId="207"/>
      <pc:docMkLst>
        <pc:docMk/>
      </pc:docMkLst>
      <pc:sldChg chg="modSp">
        <pc:chgData name="Ulla Ehrlund" userId="497ad3ef-10e6-41e3-a4e2-1c4894ac642f" providerId="ADAL" clId="{FB65904B-AC20-4D64-98A8-95815D3A96F5}" dt="2019-04-01T07:07:50.424" v="2" actId="207"/>
        <pc:sldMkLst>
          <pc:docMk/>
          <pc:sldMk cId="0" sldId="256"/>
        </pc:sldMkLst>
        <pc:spChg chg="mod">
          <ac:chgData name="Ulla Ehrlund" userId="497ad3ef-10e6-41e3-a4e2-1c4894ac642f" providerId="ADAL" clId="{FB65904B-AC20-4D64-98A8-95815D3A96F5}" dt="2019-04-01T07:07:50.424" v="2" actId="207"/>
          <ac:spMkLst>
            <pc:docMk/>
            <pc:sldMk cId="0" sldId="256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loi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723" y="-145143"/>
            <a:ext cx="9499395" cy="708812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6178" y="3692525"/>
            <a:ext cx="7772400" cy="1470025"/>
          </a:xfrm>
        </p:spPr>
        <p:txBody>
          <a:bodyPr/>
          <a:lstStyle>
            <a:lvl1pPr algn="ctr">
              <a:defRPr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978" y="5448300"/>
            <a:ext cx="6400800" cy="8953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ykse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23.3.2021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23.3.2021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ykse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23.3.2021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ykse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23.3.2021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ykse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23.3.2021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457200" y="294968"/>
            <a:ext cx="8229600" cy="44135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ykse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23.3.2021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23.3.2021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1327355"/>
            <a:ext cx="2057400" cy="479880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23.3.2021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7605-7CBE-4D14-B3B7-F808693A9807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3583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7605-7CBE-4D14-B3B7-F808693A9807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1973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S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4172" y="-116114"/>
            <a:ext cx="9332685" cy="7001894"/>
          </a:xfrm>
          <a:prstGeom prst="rect">
            <a:avLst/>
          </a:prstGeom>
        </p:spPr>
      </p:pic>
      <p:sp>
        <p:nvSpPr>
          <p:cNvPr id="6" name="Otsikko 1"/>
          <p:cNvSpPr>
            <a:spLocks noGrp="1"/>
          </p:cNvSpPr>
          <p:nvPr>
            <p:ph type="ctrTitle"/>
          </p:nvPr>
        </p:nvSpPr>
        <p:spPr>
          <a:xfrm>
            <a:off x="676653" y="3678947"/>
            <a:ext cx="7772400" cy="1470025"/>
          </a:xfrm>
        </p:spPr>
        <p:txBody>
          <a:bodyPr/>
          <a:lstStyle>
            <a:lvl1pPr algn="ctr">
              <a:defRPr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7" name="Alaotsikko 2"/>
          <p:cNvSpPr>
            <a:spLocks noGrp="1"/>
          </p:cNvSpPr>
          <p:nvPr>
            <p:ph type="subTitle" idx="1"/>
          </p:nvPr>
        </p:nvSpPr>
        <p:spPr>
          <a:xfrm>
            <a:off x="1362453" y="5434722"/>
            <a:ext cx="6400800" cy="8953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59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7605-7CBE-4D14-B3B7-F808693A9807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1786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7605-7CBE-4D14-B3B7-F808693A9807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2538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7605-7CBE-4D14-B3B7-F808693A9807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670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7605-7CBE-4D14-B3B7-F808693A9807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09134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7605-7CBE-4D14-B3B7-F808693A9807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811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7605-7CBE-4D14-B3B7-F808693A9807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271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7605-7CBE-4D14-B3B7-F808693A9807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66795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7605-7CBE-4D14-B3B7-F808693A9807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09404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7605-7CBE-4D14-B3B7-F808693A9807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8265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SL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9052" y="-101600"/>
            <a:ext cx="9442710" cy="6987197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676653" y="3678947"/>
            <a:ext cx="7772400" cy="1470025"/>
          </a:xfrm>
        </p:spPr>
        <p:txBody>
          <a:bodyPr/>
          <a:lstStyle>
            <a:lvl1pPr algn="ctr">
              <a:defRPr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21859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AV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5144" y="-101600"/>
            <a:ext cx="9303657" cy="6998396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ctrTitle"/>
          </p:nvPr>
        </p:nvSpPr>
        <p:spPr>
          <a:xfrm>
            <a:off x="667128" y="3678947"/>
            <a:ext cx="7772400" cy="1470025"/>
          </a:xfrm>
        </p:spPr>
        <p:txBody>
          <a:bodyPr/>
          <a:lstStyle>
            <a:lvl1pPr algn="ctr">
              <a:defRPr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9" name="Alaotsikko 2"/>
          <p:cNvSpPr>
            <a:spLocks noGrp="1"/>
          </p:cNvSpPr>
          <p:nvPr>
            <p:ph type="subTitle" idx="1"/>
          </p:nvPr>
        </p:nvSpPr>
        <p:spPr>
          <a:xfrm>
            <a:off x="1352928" y="5434722"/>
            <a:ext cx="6400800" cy="8953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1950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AV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5725" y="-38101"/>
            <a:ext cx="9229725" cy="7020000"/>
          </a:xfrm>
          <a:prstGeom prst="rect">
            <a:avLst/>
          </a:prstGeom>
        </p:spPr>
      </p:pic>
      <p:sp>
        <p:nvSpPr>
          <p:cNvPr id="6" name="Otsikko 1"/>
          <p:cNvSpPr>
            <a:spLocks noGrp="1"/>
          </p:cNvSpPr>
          <p:nvPr>
            <p:ph type="ctrTitle"/>
          </p:nvPr>
        </p:nvSpPr>
        <p:spPr>
          <a:xfrm>
            <a:off x="667128" y="3678947"/>
            <a:ext cx="7772400" cy="1470025"/>
          </a:xfrm>
        </p:spPr>
        <p:txBody>
          <a:bodyPr/>
          <a:lstStyle>
            <a:lvl1pPr algn="ctr">
              <a:defRPr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2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koulu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2571" y="-101600"/>
            <a:ext cx="9231085" cy="6998215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ctrTitle"/>
          </p:nvPr>
        </p:nvSpPr>
        <p:spPr>
          <a:xfrm>
            <a:off x="667128" y="3678947"/>
            <a:ext cx="7772400" cy="1470025"/>
          </a:xfrm>
        </p:spPr>
        <p:txBody>
          <a:bodyPr/>
          <a:lstStyle>
            <a:lvl1pPr algn="ctr">
              <a:defRPr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9" name="Alaotsikko 2"/>
          <p:cNvSpPr>
            <a:spLocks noGrp="1"/>
          </p:cNvSpPr>
          <p:nvPr>
            <p:ph type="subTitle" idx="1"/>
          </p:nvPr>
        </p:nvSpPr>
        <p:spPr>
          <a:xfrm>
            <a:off x="1352928" y="5434722"/>
            <a:ext cx="6400800" cy="8953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580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23.3.2021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dia Veikk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 smtClean="0"/>
              <a:pPr/>
              <a:t>23.3.2021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609600" y="591947"/>
            <a:ext cx="6096000" cy="1143000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7" name="Sisällön paikkamerkki 2"/>
          <p:cNvSpPr>
            <a:spLocks noGrp="1"/>
          </p:cNvSpPr>
          <p:nvPr>
            <p:ph idx="1"/>
          </p:nvPr>
        </p:nvSpPr>
        <p:spPr>
          <a:xfrm>
            <a:off x="609600" y="1917510"/>
            <a:ext cx="8229600" cy="387369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200" y="5858896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3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23.3.2021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439547"/>
            <a:ext cx="609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765110"/>
            <a:ext cx="8229600" cy="4271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28E384D-EAB8-BB4F-B438-09251782DD50}" type="datetimeFigureOut">
              <a:rPr lang="fi-FI"/>
              <a:pPr/>
              <a:t>23.3.2021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72BD47B-D5C6-C14A-B277-9E7B5220D96E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4" r:id="rId5"/>
    <p:sldLayoutId id="2147483666" r:id="rId6"/>
    <p:sldLayoutId id="2147483650" r:id="rId7"/>
    <p:sldLayoutId id="2147483665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BF229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07605-7CBE-4D14-B3B7-F808693A9807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6DA27-1F72-466B-805E-185FF5B9A4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248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ivoliitto.fi/liikkuvayhdistys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948" y="1181706"/>
            <a:ext cx="7970117" cy="5297472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1136469" y="5245089"/>
            <a:ext cx="6322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dirty="0">
                <a:solidFill>
                  <a:srgbClr val="BF2296"/>
                </a:solidFill>
                <a:ea typeface="+mj-ea"/>
                <a:cs typeface="+mj-cs"/>
              </a:rPr>
              <a:t>Yhdistysliikunnan itsearviointi ja kehittäminen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1629435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Muistio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25624"/>
            <a:ext cx="6786413" cy="4711639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7471953" y="5113933"/>
            <a:ext cx="1528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Voit täyttää myös sähköisesti</a:t>
            </a:r>
          </a:p>
        </p:txBody>
      </p:sp>
    </p:spTree>
    <p:extLst>
      <p:ext uri="{BB962C8B-B14F-4D97-AF65-F5344CB8AC3E}">
        <p14:creationId xmlns:p14="http://schemas.microsoft.com/office/powerpoint/2010/main" val="1508035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Yhdistysliikunnan itsearvioinnin ja kehittämisen polku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718457" y="5786846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1. Perehtyminen arviointityökaluun ja sen käyttämiseen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1123406" y="5264331"/>
            <a:ext cx="587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2. Suunnittelu ja osallistaminen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541416" y="4807131"/>
            <a:ext cx="421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3. Arvioinnin tekeminen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1933302" y="4284616"/>
            <a:ext cx="4127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4. Yhteenvedon koostaminen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2259874" y="3737762"/>
            <a:ext cx="4023360" cy="37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5. Tulosten pohtiminen yhdessä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2769326" y="3247905"/>
            <a:ext cx="351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6. Jatkosuunnitelman teko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3108959" y="2729549"/>
            <a:ext cx="407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7. Toimenpiteiden toteuttaminen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3505200" y="2213400"/>
            <a:ext cx="537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8. Seuranta ja mahdollinen uusi arviointi</a:t>
            </a:r>
          </a:p>
        </p:txBody>
      </p:sp>
    </p:spTree>
    <p:extLst>
      <p:ext uri="{BB962C8B-B14F-4D97-AF65-F5344CB8AC3E}">
        <p14:creationId xmlns:p14="http://schemas.microsoft.com/office/powerpoint/2010/main" val="363767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Tutustu aiheeseen videoiden avulla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Video-opastus arvioinnin tekemiseen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12" y="2705206"/>
            <a:ext cx="4253458" cy="1871245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682" y="2746162"/>
            <a:ext cx="2690039" cy="183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20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48640" y="439547"/>
            <a:ext cx="6096000" cy="1143000"/>
          </a:xfrm>
        </p:spPr>
        <p:txBody>
          <a:bodyPr/>
          <a:lstStyle/>
          <a:p>
            <a:r>
              <a:rPr lang="fi-FI" dirty="0"/>
              <a:t>Yhdistysliikunnan itsearviointi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61257" y="1600307"/>
            <a:ext cx="5577840" cy="5033298"/>
          </a:xfrm>
        </p:spPr>
        <p:txBody>
          <a:bodyPr>
            <a:normAutofit fontScale="92500"/>
          </a:bodyPr>
          <a:lstStyle/>
          <a:p>
            <a:endParaRPr lang="fi-FI" sz="2000" dirty="0"/>
          </a:p>
          <a:p>
            <a:r>
              <a:rPr lang="fi-FI" sz="2200" dirty="0"/>
              <a:t>Auttaa tunnistamaan yhdistyksen vahvuudet liikuntatoimijana </a:t>
            </a:r>
          </a:p>
          <a:p>
            <a:pPr marL="0" indent="0">
              <a:buNone/>
            </a:pPr>
            <a:endParaRPr lang="fi-FI" sz="2200" dirty="0"/>
          </a:p>
          <a:p>
            <a:r>
              <a:rPr lang="fi-FI" sz="2200" dirty="0"/>
              <a:t>Auttaa löytämään asiat, joita yhdistys voi lähteä suunnitelmallisesti kehittämään</a:t>
            </a:r>
          </a:p>
          <a:p>
            <a:pPr marL="0" indent="0">
              <a:buNone/>
            </a:pPr>
            <a:endParaRPr lang="fi-FI" sz="2200" dirty="0"/>
          </a:p>
          <a:p>
            <a:r>
              <a:rPr lang="fi-FI" sz="2200" dirty="0"/>
              <a:t>Ohjaa keskusteluun ja tiedon jakamiseen </a:t>
            </a:r>
          </a:p>
          <a:p>
            <a:pPr marL="0" indent="0">
              <a:buNone/>
            </a:pPr>
            <a:endParaRPr lang="fi-FI" sz="2200" dirty="0"/>
          </a:p>
          <a:p>
            <a:r>
              <a:rPr lang="fi-FI" sz="2200" dirty="0"/>
              <a:t>On helppo toteuttaa</a:t>
            </a:r>
          </a:p>
          <a:p>
            <a:endParaRPr lang="fi-FI" sz="2200" dirty="0"/>
          </a:p>
          <a:p>
            <a:r>
              <a:rPr lang="fi-FI" sz="2200" dirty="0"/>
              <a:t>Kiteyttää tulokset selkeään muotoon</a:t>
            </a:r>
          </a:p>
          <a:p>
            <a:endParaRPr lang="fi-FI" sz="2200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00" y="5805605"/>
            <a:ext cx="828000" cy="828000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96" y="1582547"/>
            <a:ext cx="2504804" cy="1669869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4884" y="3584777"/>
            <a:ext cx="2431916" cy="162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06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Arvioinnin hyödyt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765110"/>
            <a:ext cx="5251269" cy="4271932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Helpottaa päätöksentekoa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Selkiyttää työnjakoa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Vahvistaa osaamista 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Vahvistaa liikuntatoimintaa ja sitä kautta edistää jäsenhankintaa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Antaa vinkkejä mm. yhteistyöhön, näkyvyyteen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69" y="1947453"/>
            <a:ext cx="2930434" cy="1953623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69" y="4265981"/>
            <a:ext cx="2930434" cy="195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97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Itsearvioinnin työkalu: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/>
              <a:t>Arviointilomake (32 väittämää), jonka jokainen hallituksen jäsen + liikunnan toimijat täyttävät itsenäisesti ja nimettömänä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Yhteenvetolomake </a:t>
            </a:r>
            <a:r>
              <a:rPr lang="fi-FI" dirty="0">
                <a:sym typeface="Wingdings" panose="05000000000000000000" pitchFamily="2" charset="2"/>
              </a:rPr>
              <a:t> koostaa vastauksista tulokset helposti luettavaan muotoon (pylväät)</a:t>
            </a:r>
          </a:p>
          <a:p>
            <a:endParaRPr lang="fi-FI" dirty="0"/>
          </a:p>
          <a:p>
            <a:r>
              <a:rPr lang="fi-FI" dirty="0"/>
              <a:t>Jatkosuunnittelulomake: auttaa toiminnan suunnittelussa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Muistio: koostaa yhteen arviointiin osallistuneet, tulokset sekä suunnitelman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dirty="0"/>
              <a:t>Tukimateriaalia ja lisätietoja:</a:t>
            </a:r>
          </a:p>
          <a:p>
            <a:pPr marL="0" indent="0">
              <a:buNone/>
            </a:pPr>
            <a:r>
              <a:rPr lang="fi-FI" dirty="0">
                <a:hlinkClick r:id="rId2"/>
              </a:rPr>
              <a:t>www.aivoliitto.fi/liikkuvayhdistys</a:t>
            </a: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0160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39546"/>
            <a:ext cx="6096000" cy="1964019"/>
          </a:xfrm>
        </p:spPr>
        <p:txBody>
          <a:bodyPr>
            <a:normAutofit/>
          </a:bodyPr>
          <a:lstStyle/>
          <a:p>
            <a:br>
              <a:rPr lang="fi-FI" dirty="0"/>
            </a:br>
            <a:r>
              <a:rPr lang="fi-FI" dirty="0"/>
              <a:t>Itsearviointilomakkeen teemat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61703" y="2586068"/>
            <a:ext cx="8229600" cy="4271932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1. Ihmisten osallisuus ja toimintamahdollisuudet</a:t>
            </a:r>
          </a:p>
          <a:p>
            <a:pPr marL="0" indent="0">
              <a:buNone/>
            </a:pPr>
            <a:r>
              <a:rPr lang="fi-FI" dirty="0"/>
              <a:t>2. Perustehtävien hallinta, yhteistyö ja näkyvyys</a:t>
            </a:r>
          </a:p>
          <a:p>
            <a:pPr marL="0" indent="0">
              <a:buNone/>
            </a:pPr>
            <a:r>
              <a:rPr lang="fi-FI" dirty="0"/>
              <a:t>3. Talous ja toimitila</a:t>
            </a:r>
          </a:p>
          <a:p>
            <a:pPr marL="0" indent="0">
              <a:buNone/>
            </a:pPr>
            <a:r>
              <a:rPr lang="fi-FI" dirty="0"/>
              <a:t>4. Tuloksellisuus ja kehittämisorientoituneisuus</a:t>
            </a:r>
          </a:p>
        </p:txBody>
      </p:sp>
    </p:spTree>
    <p:extLst>
      <p:ext uri="{BB962C8B-B14F-4D97-AF65-F5344CB8AC3E}">
        <p14:creationId xmlns:p14="http://schemas.microsoft.com/office/powerpoint/2010/main" val="1087601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Arviointilomake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14203"/>
            <a:ext cx="3631473" cy="5185606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357" y="3081647"/>
            <a:ext cx="4217245" cy="316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99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Vastauksien yhteenvetotaulukko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307413"/>
            <a:ext cx="8229600" cy="2482343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457200" y="5081451"/>
            <a:ext cx="79422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Arviointilomakkeen numerot näppäillään taulukkoon:</a:t>
            </a:r>
          </a:p>
          <a:p>
            <a:r>
              <a:rPr lang="fi-FI" dirty="0"/>
              <a:t> </a:t>
            </a:r>
          </a:p>
          <a:p>
            <a:r>
              <a:rPr lang="fi-FI" dirty="0"/>
              <a:t>Vastaaja 1: tulokset vaakaan riville 1</a:t>
            </a:r>
          </a:p>
          <a:p>
            <a:r>
              <a:rPr lang="fi-FI" dirty="0"/>
              <a:t>Vastaaja 2: tulokset vaakaan riville 2</a:t>
            </a:r>
          </a:p>
          <a:p>
            <a:r>
              <a:rPr lang="fi-FI" dirty="0"/>
              <a:t>Vastaaja 3: tulokset vaakaan riville 3 jne. jne. </a:t>
            </a:r>
          </a:p>
        </p:txBody>
      </p:sp>
    </p:spTree>
    <p:extLst>
      <p:ext uri="{BB962C8B-B14F-4D97-AF65-F5344CB8AC3E}">
        <p14:creationId xmlns:p14="http://schemas.microsoft.com/office/powerpoint/2010/main" val="4163554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Tulokset</a:t>
            </a:r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68413"/>
            <a:ext cx="6727371" cy="4296562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 flipH="1">
            <a:off x="6962503" y="2886891"/>
            <a:ext cx="1580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Siniset pylväät =</a:t>
            </a:r>
          </a:p>
          <a:p>
            <a:r>
              <a:rPr lang="fi-FI" dirty="0"/>
              <a:t>keskiarvot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6962504" y="4441371"/>
            <a:ext cx="1972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Oranssit pylväät =</a:t>
            </a:r>
          </a:p>
          <a:p>
            <a:r>
              <a:rPr lang="fi-FI" dirty="0"/>
              <a:t>keskihajonnat</a:t>
            </a:r>
          </a:p>
        </p:txBody>
      </p:sp>
    </p:spTree>
    <p:extLst>
      <p:ext uri="{BB962C8B-B14F-4D97-AF65-F5344CB8AC3E}">
        <p14:creationId xmlns:p14="http://schemas.microsoft.com/office/powerpoint/2010/main" val="2397966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Jatkosuunnittelulomake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69003"/>
            <a:ext cx="6688183" cy="48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45210"/>
      </p:ext>
    </p:extLst>
  </p:cSld>
  <p:clrMapOvr>
    <a:masterClrMapping/>
  </p:clrMapOvr>
</p:sld>
</file>

<file path=ppt/theme/theme1.xml><?xml version="1.0" encoding="utf-8"?>
<a:theme xmlns:a="http://schemas.openxmlformats.org/drawingml/2006/main" name="Perussiv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uoli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ivoliitto powerpointpohja 2018" id="{2C806161-086B-46FE-B52D-198609250DFA}" vid="{0B836165-F078-4C01-8E29-2EEDA6F6D4F5}"/>
    </a:ext>
  </a:extLst>
</a:theme>
</file>

<file path=ppt/theme/theme2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voliitto powerpointpohja 2018" id="{2C806161-086B-46FE-B52D-198609250DFA}" vid="{E938C671-5F41-4531-B674-16A4552F7E2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E072A17FF3CD74B9FACABB9C489821E" ma:contentTypeVersion="5" ma:contentTypeDescription="Luo uusi asiakirja." ma:contentTypeScope="" ma:versionID="e0228acf4367f178f4587fb0a09d03e0">
  <xsd:schema xmlns:xsd="http://www.w3.org/2001/XMLSchema" xmlns:xs="http://www.w3.org/2001/XMLSchema" xmlns:p="http://schemas.microsoft.com/office/2006/metadata/properties" xmlns:ns2="a19b018a-9785-407a-b1bf-e6503e8ba481" xmlns:ns3="c6ff7e03-759c-4a5c-b086-57d62de49dcf" targetNamespace="http://schemas.microsoft.com/office/2006/metadata/properties" ma:root="true" ma:fieldsID="b4d61cf03032c88e9cfe71b1699567da" ns2:_="" ns3:_="">
    <xsd:import namespace="a19b018a-9785-407a-b1bf-e6503e8ba481"/>
    <xsd:import namespace="c6ff7e03-759c-4a5c-b086-57d62de49dcf"/>
    <xsd:element name="properties">
      <xsd:complexType>
        <xsd:sequence>
          <xsd:element name="documentManagement">
            <xsd:complexType>
              <xsd:all>
                <xsd:element ref="ns2:Vuosi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9b018a-9785-407a-b1bf-e6503e8ba481" elementFormDefault="qualified">
    <xsd:import namespace="http://schemas.microsoft.com/office/2006/documentManagement/types"/>
    <xsd:import namespace="http://schemas.microsoft.com/office/infopath/2007/PartnerControls"/>
    <xsd:element name="Vuosi" ma:index="8" nillable="true" ma:displayName="Vuosi" ma:format="Dropdown" ma:internalName="Vuosi">
      <xsd:simpleType>
        <xsd:restriction base="dms:Choice"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</xsd:restriction>
      </xsd:simpleType>
    </xsd:element>
    <xsd:element name="SharedWithUsers" ma:index="9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f7e03-759c-4a5c-b086-57d62de49d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Vuosi xmlns="a19b018a-9785-407a-b1bf-e6503e8ba481" xsi:nil="true"/>
  </documentManagement>
</p:properties>
</file>

<file path=customXml/itemProps1.xml><?xml version="1.0" encoding="utf-8"?>
<ds:datastoreItem xmlns:ds="http://schemas.openxmlformats.org/officeDocument/2006/customXml" ds:itemID="{1B62B162-0FEA-44E1-983D-70A1BBA53C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6226B7-E90A-47DA-A11B-A1EED95B92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9b018a-9785-407a-b1bf-e6503e8ba481"/>
    <ds:schemaRef ds:uri="c6ff7e03-759c-4a5c-b086-57d62de49d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DEDBB32-CC26-446E-AAF5-14BA5D6A15CF}">
  <ds:schemaRefs>
    <ds:schemaRef ds:uri="http://schemas.microsoft.com/office/2006/metadata/properties"/>
    <ds:schemaRef ds:uri="http://purl.org/dc/terms/"/>
    <ds:schemaRef ds:uri="a19b018a-9785-407a-b1bf-e6503e8ba481"/>
    <ds:schemaRef ds:uri="http://schemas.microsoft.com/office/2006/documentManagement/types"/>
    <ds:schemaRef ds:uri="c6ff7e03-759c-4a5c-b086-57d62de49dcf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Aivoliitto powerpointpohja 2018</Template>
  <TotalTime>466</TotalTime>
  <Words>239</Words>
  <Application>Microsoft Office PowerPoint</Application>
  <PresentationFormat>Näytössä katseltava diaesitys (4:3)</PresentationFormat>
  <Paragraphs>70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Verdana</vt:lpstr>
      <vt:lpstr>Wingdings</vt:lpstr>
      <vt:lpstr>Perussivu</vt:lpstr>
      <vt:lpstr>Mukautettu suunnittelumalli</vt:lpstr>
      <vt:lpstr>PowerPoint-esitys</vt:lpstr>
      <vt:lpstr>Yhdistysliikunnan itsearviointi</vt:lpstr>
      <vt:lpstr>Arvioinnin hyödyt</vt:lpstr>
      <vt:lpstr>Itsearvioinnin työkalu:</vt:lpstr>
      <vt:lpstr> Itsearviointilomakkeen teemat</vt:lpstr>
      <vt:lpstr>Arviointilomake</vt:lpstr>
      <vt:lpstr>Vastauksien yhteenvetotaulukko</vt:lpstr>
      <vt:lpstr>Tulokset</vt:lpstr>
      <vt:lpstr>Jatkosuunnittelulomake</vt:lpstr>
      <vt:lpstr>Muistio</vt:lpstr>
      <vt:lpstr>Yhdistysliikunnan itsearvioinnin ja kehittämisen polku</vt:lpstr>
      <vt:lpstr>Tutustu aiheeseen videoiden avulla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Liikkuva yhdistys</dc:title>
  <dc:creator>Virpi Lumimäki</dc:creator>
  <cp:lastModifiedBy>Sanna Tarkkanen</cp:lastModifiedBy>
  <cp:revision>18</cp:revision>
  <dcterms:created xsi:type="dcterms:W3CDTF">2019-04-01T07:43:22Z</dcterms:created>
  <dcterms:modified xsi:type="dcterms:W3CDTF">2021-03-23T12:26:39Z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0x010100FE072A17FF3CD74B9FACABB9C489821E</vt:lpwstr>
  </property>
</Properties>
</file>