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5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10/1/2017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mc:AlternateContent xmlns:mc="http://schemas.openxmlformats.org/markup-compatibility/2006">
    <mc:Choice xmlns:p14="http://schemas.microsoft.com/office/powerpoint/2010/main" Requires="p14">
      <p:transition spd="slow" p14:dur="10000"/>
    </mc:Choice>
    <mc:Fallback>
      <p:transition spd="slow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049A9E-8FD8-47BD-BE42-E5E8F2962C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Juttu-tupa 2.10.2017 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15E7B3-15F1-47BB-A495-7025CB2A20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238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4000"/>
    </mc:Choice>
    <mc:Fallback>
      <p:transition spd="slow" advTm="4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207251-D97A-417E-B405-CBB6A7431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831" y="216310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fi-FI" sz="5400" dirty="0">
                <a:latin typeface="Arial" panose="020B0604020202020204" pitchFamily="34" charset="0"/>
                <a:cs typeface="Arial" panose="020B0604020202020204" pitchFamily="34" charset="0"/>
              </a:rPr>
              <a:t>Miten haluaisin itseäni kohdeltavan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F49469-F5C4-4DEB-BA3A-ABF051D9E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831" y="2008189"/>
            <a:ext cx="8596668" cy="4849811"/>
          </a:xfrm>
        </p:spPr>
        <p:txBody>
          <a:bodyPr>
            <a:normAutofit/>
          </a:bodyPr>
          <a:lstStyle/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Samalla tavoin kuin ennenkin</a:t>
            </a:r>
          </a:p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Anna aikaa puhua</a:t>
            </a:r>
          </a:p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Puhu selkeästi ja rauhallisesti</a:t>
            </a:r>
          </a:p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Anna aikaa apuvälineiden käyttämiseen</a:t>
            </a:r>
          </a:p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Kysy selkeitä kysymyksiä, joihin helppo vastata esim. Kyllä/Ei</a:t>
            </a:r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34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207251-D97A-417E-B405-CBB6A7431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17988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fi-FI" sz="5400" dirty="0">
                <a:latin typeface="Arial" panose="020B0604020202020204" pitchFamily="34" charset="0"/>
                <a:cs typeface="Arial" panose="020B0604020202020204" pitchFamily="34" charset="0"/>
              </a:rPr>
              <a:t>Miten haluaisin itseäni kohdeltavan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F49469-F5C4-4DEB-BA3A-ABF051D9E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08189"/>
            <a:ext cx="8596668" cy="4849811"/>
          </a:xfrm>
        </p:spPr>
        <p:txBody>
          <a:bodyPr>
            <a:normAutofit/>
          </a:bodyPr>
          <a:lstStyle/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Muista puhua minulle, ei avustajalleni tai tulkilleni</a:t>
            </a:r>
          </a:p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Järkeni on tallella, vaikka sanat voi olla vaikeita hahmottaa</a:t>
            </a:r>
          </a:p>
          <a:p>
            <a:pPr marL="0" indent="0">
              <a:buNone/>
            </a:pPr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042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207251-D97A-417E-B405-CBB6A7431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312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fi-FI" sz="5400" dirty="0">
                <a:latin typeface="Arial" panose="020B0604020202020204" pitchFamily="34" charset="0"/>
                <a:cs typeface="Arial" panose="020B0604020202020204" pitchFamily="34" charset="0"/>
              </a:rPr>
              <a:t>Ilonaiheita elämässäni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F49469-F5C4-4DEB-BA3A-ABF051D9E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9647"/>
            <a:ext cx="8596668" cy="4849811"/>
          </a:xfrm>
        </p:spPr>
        <p:txBody>
          <a:bodyPr>
            <a:normAutofit/>
          </a:bodyPr>
          <a:lstStyle/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Musiikki</a:t>
            </a:r>
          </a:p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Ystävät</a:t>
            </a:r>
          </a:p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Luonto</a:t>
            </a:r>
          </a:p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Käsityöt</a:t>
            </a:r>
          </a:p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Taide</a:t>
            </a:r>
          </a:p>
          <a:p>
            <a:r>
              <a:rPr lang="fi-FI" sz="3600" spc="600" dirty="0">
                <a:latin typeface="Arial" panose="020B0604020202020204" pitchFamily="34" charset="0"/>
                <a:cs typeface="Arial" panose="020B0604020202020204" pitchFamily="34" charset="0"/>
              </a:rPr>
              <a:t>Hyvä pulla</a:t>
            </a:r>
          </a:p>
          <a:p>
            <a: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  <a:t>Lapset ja lastenlapset</a:t>
            </a:r>
          </a:p>
          <a:p>
            <a:pPr lvl="1"/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598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207251-D97A-417E-B405-CBB6A743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5400" dirty="0">
                <a:latin typeface="Arial" panose="020B0604020202020204" pitchFamily="34" charset="0"/>
                <a:cs typeface="Arial" panose="020B0604020202020204" pitchFamily="34" charset="0"/>
              </a:rPr>
              <a:t>Mitä afasia on?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F49469-F5C4-4DEB-BA3A-ABF051D9E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9647"/>
            <a:ext cx="8596668" cy="4535179"/>
          </a:xfrm>
        </p:spPr>
        <p:txBody>
          <a:bodyPr>
            <a:normAutofit/>
          </a:bodyPr>
          <a:lstStyle/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Afasia on aivojen vauriosta seurannut kielellinen häiriö</a:t>
            </a:r>
          </a:p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Afasian oireita ovat puheen tuottamisen, puheen ymmärtämisen, lukemisen ja kirjoittamisen häiriöt</a:t>
            </a:r>
          </a:p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Afasian oireiden yhdistelmät ja vaikeusasteet ovat yksilöllisiä</a:t>
            </a:r>
          </a:p>
          <a:p>
            <a:pPr marL="0" indent="0">
              <a:buNone/>
            </a:pP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719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207251-D97A-417E-B405-CBB6A743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5400" dirty="0">
                <a:latin typeface="Arial" panose="020B0604020202020204" pitchFamily="34" charset="0"/>
                <a:cs typeface="Arial" panose="020B0604020202020204" pitchFamily="34" charset="0"/>
              </a:rPr>
              <a:t>Afasian oireita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F49469-F5C4-4DEB-BA3A-ABF051D9E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9647"/>
            <a:ext cx="8596668" cy="4849811"/>
          </a:xfrm>
        </p:spPr>
        <p:txBody>
          <a:bodyPr>
            <a:normAutofit/>
          </a:bodyPr>
          <a:lstStyle/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Puheen tuottamisen ongelmat:</a:t>
            </a:r>
          </a:p>
          <a:p>
            <a:pPr lvl="1"/>
            <a: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  <a:t>Vaikeus löytää oikea sana</a:t>
            </a:r>
          </a:p>
          <a:p>
            <a:pPr lvl="1"/>
            <a: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  <a:t>Väärien sanojen sanominen, sanojen sekoittaminen</a:t>
            </a:r>
          </a:p>
          <a:p>
            <a:pPr lvl="1"/>
            <a: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  <a:t>Puhuminen rajoittunut vain joihinkin sanoihin</a:t>
            </a:r>
          </a:p>
          <a:p>
            <a:pPr lvl="1"/>
            <a: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  <a:t>Puhe on pulppuavaa, mutta muodostuu ”epäsanoista”</a:t>
            </a:r>
          </a:p>
          <a:p>
            <a:pPr marL="457200" lvl="1" indent="0">
              <a:buNone/>
            </a:pPr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931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207251-D97A-417E-B405-CBB6A743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5400" dirty="0">
                <a:latin typeface="Arial" panose="020B0604020202020204" pitchFamily="34" charset="0"/>
                <a:cs typeface="Arial" panose="020B0604020202020204" pitchFamily="34" charset="0"/>
              </a:rPr>
              <a:t>Afasian oireita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F49469-F5C4-4DEB-BA3A-ABF051D9E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9647"/>
            <a:ext cx="8596668" cy="4849811"/>
          </a:xfrm>
        </p:spPr>
        <p:txBody>
          <a:bodyPr>
            <a:normAutofit/>
          </a:bodyPr>
          <a:lstStyle/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Puheen ymmärtämisen ongelmat</a:t>
            </a:r>
          </a:p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Lukemisen ja kirjoittamisen ongelmat</a:t>
            </a:r>
          </a:p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Afasiaan voi liittyä myös muita neuropsykologisia häiriöitä</a:t>
            </a:r>
          </a:p>
          <a:p>
            <a:pPr marL="0" indent="0">
              <a:buNone/>
            </a:pPr>
            <a:endParaRPr lang="fi-FI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639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207251-D97A-417E-B405-CBB6A743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5400" dirty="0">
                <a:latin typeface="Arial" panose="020B0604020202020204" pitchFamily="34" charset="0"/>
                <a:cs typeface="Arial" panose="020B0604020202020204" pitchFamily="34" charset="0"/>
              </a:rPr>
              <a:t>Juttu-tupa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F49469-F5C4-4DEB-BA3A-ABF051D9E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9647"/>
            <a:ext cx="8596668" cy="4849811"/>
          </a:xfrm>
        </p:spPr>
        <p:txBody>
          <a:bodyPr>
            <a:normAutofit/>
          </a:bodyPr>
          <a:lstStyle/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Juttu-tupa on aivoliiton afaattisille henkilöille kehittämä kurssi</a:t>
            </a:r>
          </a:p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Juttu-tupa –kurssin tavoitteena on edistää afaattisten henkilöiden osallistumista, tukea heitä kommunikoinnissa ja antaa vertaistukea</a:t>
            </a:r>
          </a:p>
          <a:p>
            <a:pPr lvl="1"/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090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207251-D97A-417E-B405-CBB6A743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5400" dirty="0">
                <a:latin typeface="Arial" panose="020B0604020202020204" pitchFamily="34" charset="0"/>
                <a:cs typeface="Arial" panose="020B0604020202020204" pitchFamily="34" charset="0"/>
              </a:rPr>
              <a:t>Meidän ryhmän ajatuksia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F49469-F5C4-4DEB-BA3A-ABF051D9E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9647"/>
            <a:ext cx="8596668" cy="4849811"/>
          </a:xfrm>
        </p:spPr>
        <p:txBody>
          <a:bodyPr>
            <a:normAutofit/>
          </a:bodyPr>
          <a:lstStyle/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Sairastuin afasiaan</a:t>
            </a: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Ryhmä 5">
            <a:extLst>
              <a:ext uri="{FF2B5EF4-FFF2-40B4-BE49-F238E27FC236}">
                <a16:creationId xmlns:a16="http://schemas.microsoft.com/office/drawing/2014/main" id="{518B780B-4E26-480E-BB41-01F53DE6C7B6}"/>
              </a:ext>
            </a:extLst>
          </p:cNvPr>
          <p:cNvGrpSpPr/>
          <p:nvPr/>
        </p:nvGrpSpPr>
        <p:grpSpPr>
          <a:xfrm>
            <a:off x="923140" y="2959509"/>
            <a:ext cx="2566219" cy="1170038"/>
            <a:chOff x="1514168" y="3834581"/>
            <a:chExt cx="2566219" cy="1170038"/>
          </a:xfrm>
        </p:grpSpPr>
        <p:sp>
          <p:nvSpPr>
            <p:cNvPr id="4" name="Ellipsi 3">
              <a:extLst>
                <a:ext uri="{FF2B5EF4-FFF2-40B4-BE49-F238E27FC236}">
                  <a16:creationId xmlns:a16="http://schemas.microsoft.com/office/drawing/2014/main" id="{99288751-6C7D-4ACA-A438-B2E73BB23CCD}"/>
                </a:ext>
              </a:extLst>
            </p:cNvPr>
            <p:cNvSpPr/>
            <p:nvPr/>
          </p:nvSpPr>
          <p:spPr>
            <a:xfrm>
              <a:off x="1514168" y="3834581"/>
              <a:ext cx="2566219" cy="11700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kstiruutu 4">
              <a:extLst>
                <a:ext uri="{FF2B5EF4-FFF2-40B4-BE49-F238E27FC236}">
                  <a16:creationId xmlns:a16="http://schemas.microsoft.com/office/drawing/2014/main" id="{B1DCEE9F-1327-4902-9E3A-1DCB19CA09D4}"/>
                </a:ext>
              </a:extLst>
            </p:cNvPr>
            <p:cNvSpPr txBox="1"/>
            <p:nvPr/>
          </p:nvSpPr>
          <p:spPr>
            <a:xfrm>
              <a:off x="1818967" y="4054552"/>
              <a:ext cx="18189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4000" dirty="0">
                  <a:latin typeface="Arial" panose="020B0604020202020204" pitchFamily="34" charset="0"/>
                  <a:cs typeface="Arial" panose="020B0604020202020204" pitchFamily="34" charset="0"/>
                </a:rPr>
                <a:t>1984</a:t>
              </a:r>
            </a:p>
          </p:txBody>
        </p:sp>
      </p:grpSp>
      <p:grpSp>
        <p:nvGrpSpPr>
          <p:cNvPr id="7" name="Ryhmä 6">
            <a:extLst>
              <a:ext uri="{FF2B5EF4-FFF2-40B4-BE49-F238E27FC236}">
                <a16:creationId xmlns:a16="http://schemas.microsoft.com/office/drawing/2014/main" id="{99E2E9AA-5FB2-4986-994E-DFA52C8A095D}"/>
              </a:ext>
            </a:extLst>
          </p:cNvPr>
          <p:cNvGrpSpPr/>
          <p:nvPr/>
        </p:nvGrpSpPr>
        <p:grpSpPr>
          <a:xfrm>
            <a:off x="3661424" y="2594461"/>
            <a:ext cx="2566219" cy="1170038"/>
            <a:chOff x="1514168" y="3834581"/>
            <a:chExt cx="2566219" cy="1170038"/>
          </a:xfrm>
        </p:grpSpPr>
        <p:sp>
          <p:nvSpPr>
            <p:cNvPr id="8" name="Ellipsi 7">
              <a:extLst>
                <a:ext uri="{FF2B5EF4-FFF2-40B4-BE49-F238E27FC236}">
                  <a16:creationId xmlns:a16="http://schemas.microsoft.com/office/drawing/2014/main" id="{CE7A7EDA-F37A-45C7-9026-9EAC97806B09}"/>
                </a:ext>
              </a:extLst>
            </p:cNvPr>
            <p:cNvSpPr/>
            <p:nvPr/>
          </p:nvSpPr>
          <p:spPr>
            <a:xfrm>
              <a:off x="1514168" y="3834581"/>
              <a:ext cx="2566219" cy="11700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kstiruutu 8">
              <a:extLst>
                <a:ext uri="{FF2B5EF4-FFF2-40B4-BE49-F238E27FC236}">
                  <a16:creationId xmlns:a16="http://schemas.microsoft.com/office/drawing/2014/main" id="{B35840D1-6CAB-467A-918A-B03A705BB11D}"/>
                </a:ext>
              </a:extLst>
            </p:cNvPr>
            <p:cNvSpPr txBox="1"/>
            <p:nvPr/>
          </p:nvSpPr>
          <p:spPr>
            <a:xfrm>
              <a:off x="1818967" y="4054552"/>
              <a:ext cx="18189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4000" dirty="0">
                  <a:latin typeface="Arial" panose="020B0604020202020204" pitchFamily="34" charset="0"/>
                  <a:cs typeface="Arial" panose="020B0604020202020204" pitchFamily="34" charset="0"/>
                </a:rPr>
                <a:t>2015</a:t>
              </a:r>
            </a:p>
          </p:txBody>
        </p:sp>
      </p:grpSp>
      <p:grpSp>
        <p:nvGrpSpPr>
          <p:cNvPr id="10" name="Ryhmä 9">
            <a:extLst>
              <a:ext uri="{FF2B5EF4-FFF2-40B4-BE49-F238E27FC236}">
                <a16:creationId xmlns:a16="http://schemas.microsoft.com/office/drawing/2014/main" id="{CC7AEE20-090F-4BE3-99E1-C8470A5E667F}"/>
              </a:ext>
            </a:extLst>
          </p:cNvPr>
          <p:cNvGrpSpPr/>
          <p:nvPr/>
        </p:nvGrpSpPr>
        <p:grpSpPr>
          <a:xfrm>
            <a:off x="2755764" y="3887365"/>
            <a:ext cx="2566219" cy="1170038"/>
            <a:chOff x="1514168" y="3834581"/>
            <a:chExt cx="2566219" cy="1170038"/>
          </a:xfrm>
        </p:grpSpPr>
        <p:sp>
          <p:nvSpPr>
            <p:cNvPr id="11" name="Ellipsi 10">
              <a:extLst>
                <a:ext uri="{FF2B5EF4-FFF2-40B4-BE49-F238E27FC236}">
                  <a16:creationId xmlns:a16="http://schemas.microsoft.com/office/drawing/2014/main" id="{2031150F-329D-4A9F-B8B4-26F2F50F67E2}"/>
                </a:ext>
              </a:extLst>
            </p:cNvPr>
            <p:cNvSpPr/>
            <p:nvPr/>
          </p:nvSpPr>
          <p:spPr>
            <a:xfrm>
              <a:off x="1514168" y="3834581"/>
              <a:ext cx="2566219" cy="11700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kstiruutu 11">
              <a:extLst>
                <a:ext uri="{FF2B5EF4-FFF2-40B4-BE49-F238E27FC236}">
                  <a16:creationId xmlns:a16="http://schemas.microsoft.com/office/drawing/2014/main" id="{1BB78C64-E59C-4B46-BF95-934EB5E6CCD1}"/>
                </a:ext>
              </a:extLst>
            </p:cNvPr>
            <p:cNvSpPr txBox="1"/>
            <p:nvPr/>
          </p:nvSpPr>
          <p:spPr>
            <a:xfrm>
              <a:off x="1887793" y="4116351"/>
              <a:ext cx="18189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2800" dirty="0">
                  <a:latin typeface="Arial" panose="020B0604020202020204" pitchFamily="34" charset="0"/>
                  <a:cs typeface="Arial" panose="020B0604020202020204" pitchFamily="34" charset="0"/>
                </a:rPr>
                <a:t>13.3.2017</a:t>
              </a:r>
            </a:p>
          </p:txBody>
        </p:sp>
      </p:grp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22E6B9F9-E07E-4436-B4CF-2B13D37F70B9}"/>
              </a:ext>
            </a:extLst>
          </p:cNvPr>
          <p:cNvGrpSpPr/>
          <p:nvPr/>
        </p:nvGrpSpPr>
        <p:grpSpPr>
          <a:xfrm>
            <a:off x="6532442" y="2317903"/>
            <a:ext cx="2566219" cy="1170038"/>
            <a:chOff x="1514168" y="3834581"/>
            <a:chExt cx="2566219" cy="1170038"/>
          </a:xfrm>
        </p:grpSpPr>
        <p:sp>
          <p:nvSpPr>
            <p:cNvPr id="14" name="Ellipsi 13">
              <a:extLst>
                <a:ext uri="{FF2B5EF4-FFF2-40B4-BE49-F238E27FC236}">
                  <a16:creationId xmlns:a16="http://schemas.microsoft.com/office/drawing/2014/main" id="{A1D63355-08A4-4C18-86EA-E909BFC2F02F}"/>
                </a:ext>
              </a:extLst>
            </p:cNvPr>
            <p:cNvSpPr/>
            <p:nvPr/>
          </p:nvSpPr>
          <p:spPr>
            <a:xfrm>
              <a:off x="1514168" y="3834581"/>
              <a:ext cx="2566219" cy="11700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kstiruutu 14">
              <a:extLst>
                <a:ext uri="{FF2B5EF4-FFF2-40B4-BE49-F238E27FC236}">
                  <a16:creationId xmlns:a16="http://schemas.microsoft.com/office/drawing/2014/main" id="{00C0EE16-73CA-4A91-A924-10749DC9EF97}"/>
                </a:ext>
              </a:extLst>
            </p:cNvPr>
            <p:cNvSpPr txBox="1"/>
            <p:nvPr/>
          </p:nvSpPr>
          <p:spPr>
            <a:xfrm>
              <a:off x="1818967" y="4054552"/>
              <a:ext cx="18189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4000" dirty="0">
                  <a:latin typeface="Arial" panose="020B0604020202020204" pitchFamily="34" charset="0"/>
                  <a:cs typeface="Arial" panose="020B0604020202020204" pitchFamily="34" charset="0"/>
                </a:rPr>
                <a:t>2013</a:t>
              </a:r>
            </a:p>
          </p:txBody>
        </p:sp>
      </p:grpSp>
      <p:sp>
        <p:nvSpPr>
          <p:cNvPr id="18" name="Ellipsi 17">
            <a:extLst>
              <a:ext uri="{FF2B5EF4-FFF2-40B4-BE49-F238E27FC236}">
                <a16:creationId xmlns:a16="http://schemas.microsoft.com/office/drawing/2014/main" id="{7F301838-99C0-4E17-82DA-FA87BF6F417F}"/>
              </a:ext>
            </a:extLst>
          </p:cNvPr>
          <p:cNvSpPr/>
          <p:nvPr/>
        </p:nvSpPr>
        <p:spPr>
          <a:xfrm>
            <a:off x="5554134" y="3487941"/>
            <a:ext cx="2566219" cy="1170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1767EE4B-74D6-48E2-A85A-89CDBB010F5F}"/>
              </a:ext>
            </a:extLst>
          </p:cNvPr>
          <p:cNvSpPr txBox="1"/>
          <p:nvPr/>
        </p:nvSpPr>
        <p:spPr>
          <a:xfrm>
            <a:off x="5858933" y="3707912"/>
            <a:ext cx="1818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000" dirty="0">
                <a:latin typeface="Arial" panose="020B0604020202020204" pitchFamily="34" charset="0"/>
                <a:cs typeface="Arial" panose="020B0604020202020204" pitchFamily="34" charset="0"/>
              </a:rPr>
              <a:t>2013</a:t>
            </a:r>
          </a:p>
        </p:txBody>
      </p:sp>
      <p:sp>
        <p:nvSpPr>
          <p:cNvPr id="20" name="Ellipsi 19">
            <a:extLst>
              <a:ext uri="{FF2B5EF4-FFF2-40B4-BE49-F238E27FC236}">
                <a16:creationId xmlns:a16="http://schemas.microsoft.com/office/drawing/2014/main" id="{72EC110E-8FB2-4B4D-97DA-129FBBA23098}"/>
              </a:ext>
            </a:extLst>
          </p:cNvPr>
          <p:cNvSpPr/>
          <p:nvPr/>
        </p:nvSpPr>
        <p:spPr>
          <a:xfrm>
            <a:off x="563170" y="4657979"/>
            <a:ext cx="2566219" cy="1170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kstiruutu 20">
            <a:extLst>
              <a:ext uri="{FF2B5EF4-FFF2-40B4-BE49-F238E27FC236}">
                <a16:creationId xmlns:a16="http://schemas.microsoft.com/office/drawing/2014/main" id="{F283431F-4484-4515-B34A-A2DA87135EED}"/>
              </a:ext>
            </a:extLst>
          </p:cNvPr>
          <p:cNvSpPr txBox="1"/>
          <p:nvPr/>
        </p:nvSpPr>
        <p:spPr>
          <a:xfrm>
            <a:off x="936796" y="4857319"/>
            <a:ext cx="1818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000" dirty="0">
                <a:latin typeface="Arial" panose="020B0604020202020204" pitchFamily="34" charset="0"/>
                <a:cs typeface="Arial" panose="020B0604020202020204" pitchFamily="34" charset="0"/>
              </a:rPr>
              <a:t>2013</a:t>
            </a:r>
          </a:p>
        </p:txBody>
      </p:sp>
      <p:sp>
        <p:nvSpPr>
          <p:cNvPr id="22" name="Ellipsi 21">
            <a:extLst>
              <a:ext uri="{FF2B5EF4-FFF2-40B4-BE49-F238E27FC236}">
                <a16:creationId xmlns:a16="http://schemas.microsoft.com/office/drawing/2014/main" id="{606C494C-0179-46E2-A6E3-B5D4B2507743}"/>
              </a:ext>
            </a:extLst>
          </p:cNvPr>
          <p:cNvSpPr/>
          <p:nvPr/>
        </p:nvSpPr>
        <p:spPr>
          <a:xfrm>
            <a:off x="4738055" y="4692355"/>
            <a:ext cx="2566219" cy="1170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95E53E98-2DA3-495C-BC9D-2EA41275B76A}"/>
              </a:ext>
            </a:extLst>
          </p:cNvPr>
          <p:cNvSpPr txBox="1"/>
          <p:nvPr/>
        </p:nvSpPr>
        <p:spPr>
          <a:xfrm>
            <a:off x="5042854" y="4912326"/>
            <a:ext cx="1818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000" dirty="0"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</a:p>
        </p:txBody>
      </p:sp>
      <p:sp>
        <p:nvSpPr>
          <p:cNvPr id="24" name="Ellipsi 23">
            <a:extLst>
              <a:ext uri="{FF2B5EF4-FFF2-40B4-BE49-F238E27FC236}">
                <a16:creationId xmlns:a16="http://schemas.microsoft.com/office/drawing/2014/main" id="{C4CE5D1C-DC97-45F4-8B35-2E7938AF9F5E}"/>
              </a:ext>
            </a:extLst>
          </p:cNvPr>
          <p:cNvSpPr/>
          <p:nvPr/>
        </p:nvSpPr>
        <p:spPr>
          <a:xfrm>
            <a:off x="7579576" y="4327307"/>
            <a:ext cx="2566219" cy="1170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74B8E3B8-FF0A-4188-A3B4-8218FD1B77EF}"/>
              </a:ext>
            </a:extLst>
          </p:cNvPr>
          <p:cNvSpPr txBox="1"/>
          <p:nvPr/>
        </p:nvSpPr>
        <p:spPr>
          <a:xfrm>
            <a:off x="7884375" y="4547278"/>
            <a:ext cx="1818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000" dirty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3248968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8000"/>
    </mc:Choice>
    <mc:Fallback>
      <p:transition spd="slow" advTm="8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207251-D97A-417E-B405-CBB6A743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5400" dirty="0">
                <a:latin typeface="Arial" panose="020B0604020202020204" pitchFamily="34" charset="0"/>
                <a:cs typeface="Arial" panose="020B0604020202020204" pitchFamily="34" charset="0"/>
              </a:rPr>
              <a:t>Meidän ryhmän ajatuksia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F49469-F5C4-4DEB-BA3A-ABF051D9E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9647"/>
            <a:ext cx="8596668" cy="4849811"/>
          </a:xfrm>
        </p:spPr>
        <p:txBody>
          <a:bodyPr>
            <a:normAutofit/>
          </a:bodyPr>
          <a:lstStyle/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Miten afasia vaikutti elämääni</a:t>
            </a:r>
          </a:p>
          <a:p>
            <a:pPr lvl="1"/>
            <a:r>
              <a:rPr lang="fi-FI" sz="3000" dirty="0">
                <a:latin typeface="Arial" panose="020B0604020202020204" pitchFamily="34" charset="0"/>
                <a:cs typeface="Arial" panose="020B0604020202020204" pitchFamily="34" charset="0"/>
              </a:rPr>
              <a:t>Pettymys</a:t>
            </a:r>
          </a:p>
          <a:p>
            <a:pPr lvl="1"/>
            <a:r>
              <a:rPr lang="fi-FI" sz="3000" dirty="0">
                <a:latin typeface="Arial" panose="020B0604020202020204" pitchFamily="34" charset="0"/>
                <a:cs typeface="Arial" panose="020B0604020202020204" pitchFamily="34" charset="0"/>
              </a:rPr>
              <a:t>Alakuloisuus</a:t>
            </a:r>
          </a:p>
          <a:p>
            <a:pPr lvl="1"/>
            <a:r>
              <a:rPr lang="fi-FI" sz="3000" dirty="0">
                <a:latin typeface="Arial" panose="020B0604020202020204" pitchFamily="34" charset="0"/>
                <a:cs typeface="Arial" panose="020B0604020202020204" pitchFamily="34" charset="0"/>
              </a:rPr>
              <a:t>Muutto kotoa palvelukotiin</a:t>
            </a:r>
          </a:p>
          <a:p>
            <a:pPr lvl="1"/>
            <a:r>
              <a:rPr lang="fi-FI" sz="3000" dirty="0">
                <a:latin typeface="Arial" panose="020B0604020202020204" pitchFamily="34" charset="0"/>
                <a:cs typeface="Arial" panose="020B0604020202020204" pitchFamily="34" charset="0"/>
              </a:rPr>
              <a:t>Viha</a:t>
            </a:r>
          </a:p>
          <a:p>
            <a:pPr lvl="1"/>
            <a:r>
              <a:rPr lang="fi-FI" sz="3000" dirty="0">
                <a:latin typeface="Arial" panose="020B0604020202020204" pitchFamily="34" charset="0"/>
                <a:cs typeface="Arial" panose="020B0604020202020204" pitchFamily="34" charset="0"/>
              </a:rPr>
              <a:t>Miksi minulle kävi näin</a:t>
            </a:r>
          </a:p>
          <a:p>
            <a:pPr lvl="1"/>
            <a:r>
              <a:rPr lang="fi-FI" sz="3000" dirty="0">
                <a:latin typeface="Arial" panose="020B0604020202020204" pitchFamily="34" charset="0"/>
                <a:cs typeface="Arial" panose="020B0604020202020204" pitchFamily="34" charset="0"/>
              </a:rPr>
              <a:t>Menetys</a:t>
            </a:r>
          </a:p>
          <a:p>
            <a:pPr lvl="1"/>
            <a:r>
              <a:rPr lang="fi-FI" sz="3000" dirty="0">
                <a:latin typeface="Arial" panose="020B0604020202020204" pitchFamily="34" charset="0"/>
                <a:cs typeface="Arial" panose="020B0604020202020204" pitchFamily="34" charset="0"/>
              </a:rPr>
              <a:t>Väsymys</a:t>
            </a:r>
          </a:p>
          <a:p>
            <a:pPr marL="0" indent="0">
              <a:buNone/>
            </a:pP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428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207251-D97A-417E-B405-CBB6A743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5400" dirty="0">
                <a:latin typeface="Arial" panose="020B0604020202020204" pitchFamily="34" charset="0"/>
                <a:cs typeface="Arial" panose="020B0604020202020204" pitchFamily="34" charset="0"/>
              </a:rPr>
              <a:t>Meidän ryhmän ajatuksia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F49469-F5C4-4DEB-BA3A-ABF051D9E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9647"/>
            <a:ext cx="8596668" cy="4849811"/>
          </a:xfrm>
        </p:spPr>
        <p:txBody>
          <a:bodyPr>
            <a:normAutofit/>
          </a:bodyPr>
          <a:lstStyle/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Miten afasia vaikutti elämääni</a:t>
            </a: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i-FI" sz="3400" dirty="0">
                <a:latin typeface="Arial" panose="020B0604020202020204" pitchFamily="34" charset="0"/>
                <a:cs typeface="Arial" panose="020B0604020202020204" pitchFamily="34" charset="0"/>
              </a:rPr>
              <a:t>Turhautuminen</a:t>
            </a:r>
          </a:p>
          <a:p>
            <a:pPr lvl="2"/>
            <a: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  <a:t>Kun ei voi enää tehdä samoja asioita</a:t>
            </a:r>
          </a:p>
          <a:p>
            <a:pPr lvl="2"/>
            <a: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  <a:t>Kun ei tule ymmärretyksi</a:t>
            </a:r>
          </a:p>
          <a:p>
            <a:pPr lvl="1"/>
            <a:r>
              <a:rPr lang="fi-FI" sz="3400" dirty="0">
                <a:latin typeface="Arial" panose="020B0604020202020204" pitchFamily="34" charset="0"/>
                <a:cs typeface="Arial" panose="020B0604020202020204" pitchFamily="34" charset="0"/>
              </a:rPr>
              <a:t>Ei riittävästi apuvälineitä kommunikointiin</a:t>
            </a:r>
          </a:p>
          <a:p>
            <a:pPr lvl="1"/>
            <a:r>
              <a:rPr lang="fi-FI" sz="3400" dirty="0">
                <a:latin typeface="Arial" panose="020B0604020202020204" pitchFamily="34" charset="0"/>
                <a:cs typeface="Arial" panose="020B0604020202020204" pitchFamily="34" charset="0"/>
              </a:rPr>
              <a:t>Töiden loppuminen</a:t>
            </a:r>
          </a:p>
          <a:p>
            <a:pPr marL="457200" lvl="1" indent="0">
              <a:buNone/>
            </a:pPr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37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207251-D97A-417E-B405-CBB6A743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5400" dirty="0">
                <a:latin typeface="Arial" panose="020B0604020202020204" pitchFamily="34" charset="0"/>
                <a:cs typeface="Arial" panose="020B0604020202020204" pitchFamily="34" charset="0"/>
              </a:rPr>
              <a:t>Meidän ryhmän ajatuksia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F49469-F5C4-4DEB-BA3A-ABF051D9E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9647"/>
            <a:ext cx="8596668" cy="4849811"/>
          </a:xfrm>
        </p:spPr>
        <p:txBody>
          <a:bodyPr>
            <a:normAutofit/>
          </a:bodyPr>
          <a:lstStyle/>
          <a:p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Miten afasia vaikutti elämääni</a:t>
            </a:r>
          </a:p>
          <a:p>
            <a:pPr lvl="1"/>
            <a: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  <a:t>Liian vähän tukea kuntoutukseen</a:t>
            </a:r>
          </a:p>
          <a:p>
            <a:pPr lvl="2"/>
            <a:r>
              <a:rPr lang="fi-FI" sz="3000" dirty="0">
                <a:latin typeface="Arial" panose="020B0604020202020204" pitchFamily="34" charset="0"/>
                <a:cs typeface="Arial" panose="020B0604020202020204" pitchFamily="34" charset="0"/>
              </a:rPr>
              <a:t>Esim. puheterapiajakso aivan liian lyhyt</a:t>
            </a:r>
          </a:p>
          <a:p>
            <a:pPr lvl="1"/>
            <a: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  <a:t>Ystävien häviäminen</a:t>
            </a:r>
          </a:p>
          <a:p>
            <a:pPr lvl="1"/>
            <a: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  <a:t>Harrastuksien loppuminen</a:t>
            </a:r>
          </a:p>
          <a:p>
            <a:pPr lvl="1"/>
            <a: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  <a:t>Ajokortin menetys</a:t>
            </a:r>
          </a:p>
          <a:p>
            <a:pPr lvl="1"/>
            <a: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  <a:t>Elämä meni kokonaan uusiksi</a:t>
            </a:r>
          </a:p>
          <a:p>
            <a:pPr lvl="1"/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fi-FI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292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10000"/>
    </mc:Choice>
    <mc:Fallback>
      <p:transition spd="slow" advTm="10000"/>
    </mc:Fallback>
  </mc:AlternateContent>
</p:sld>
</file>

<file path=ppt/theme/theme1.xml><?xml version="1.0" encoding="utf-8"?>
<a:theme xmlns:a="http://schemas.openxmlformats.org/drawingml/2006/main" name="Pin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178</TotalTime>
  <Words>252</Words>
  <Application>Microsoft Office PowerPoint</Application>
  <PresentationFormat>Laajakuva</PresentationFormat>
  <Paragraphs>119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Pinta</vt:lpstr>
      <vt:lpstr>Juttu-tupa 2.10.2017 </vt:lpstr>
      <vt:lpstr>Mitä afasia on?</vt:lpstr>
      <vt:lpstr>Afasian oireita</vt:lpstr>
      <vt:lpstr>Afasian oireita </vt:lpstr>
      <vt:lpstr>Juttu-tupa </vt:lpstr>
      <vt:lpstr>Meidän ryhmän ajatuksia </vt:lpstr>
      <vt:lpstr>Meidän ryhmän ajatuksia </vt:lpstr>
      <vt:lpstr>Meidän ryhmän ajatuksia </vt:lpstr>
      <vt:lpstr>Meidän ryhmän ajatuksia </vt:lpstr>
      <vt:lpstr>Miten haluaisin itseäni kohdeltavan</vt:lpstr>
      <vt:lpstr>Miten haluaisin itseäni kohdeltavan</vt:lpstr>
      <vt:lpstr>Ilonaiheita elämässäni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Juttu-tupa 2.10.2017</dc:title>
  <dc:creator>Törmälä Ville</dc:creator>
  <cp:lastModifiedBy>Törmälä Ville</cp:lastModifiedBy>
  <cp:revision>11</cp:revision>
  <dcterms:created xsi:type="dcterms:W3CDTF">2017-10-01T14:44:14Z</dcterms:created>
  <dcterms:modified xsi:type="dcterms:W3CDTF">2017-10-01T17:43:10Z</dcterms:modified>
</cp:coreProperties>
</file>