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2.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3.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3" r:id="rId4"/>
    <p:sldMasterId id="2147483726" r:id="rId5"/>
    <p:sldMasterId id="2147483710" r:id="rId6"/>
    <p:sldMasterId id="2147483660" r:id="rId7"/>
  </p:sldMasterIdLst>
  <p:notesMasterIdLst>
    <p:notesMasterId r:id="rId38"/>
  </p:notesMasterIdLst>
  <p:handoutMasterIdLst>
    <p:handoutMasterId r:id="rId39"/>
  </p:handoutMasterIdLst>
  <p:sldIdLst>
    <p:sldId id="393" r:id="rId8"/>
    <p:sldId id="348" r:id="rId9"/>
    <p:sldId id="394" r:id="rId10"/>
    <p:sldId id="317" r:id="rId11"/>
    <p:sldId id="355" r:id="rId12"/>
    <p:sldId id="318" r:id="rId13"/>
    <p:sldId id="319" r:id="rId14"/>
    <p:sldId id="359" r:id="rId15"/>
    <p:sldId id="395" r:id="rId16"/>
    <p:sldId id="320" r:id="rId17"/>
    <p:sldId id="361" r:id="rId18"/>
    <p:sldId id="396" r:id="rId19"/>
    <p:sldId id="322" r:id="rId20"/>
    <p:sldId id="323" r:id="rId21"/>
    <p:sldId id="397" r:id="rId22"/>
    <p:sldId id="364" r:id="rId23"/>
    <p:sldId id="365" r:id="rId24"/>
    <p:sldId id="366" r:id="rId25"/>
    <p:sldId id="398" r:id="rId26"/>
    <p:sldId id="370" r:id="rId27"/>
    <p:sldId id="371" r:id="rId28"/>
    <p:sldId id="372" r:id="rId29"/>
    <p:sldId id="368" r:id="rId30"/>
    <p:sldId id="369" r:id="rId31"/>
    <p:sldId id="373" r:id="rId32"/>
    <p:sldId id="374" r:id="rId33"/>
    <p:sldId id="399" r:id="rId34"/>
    <p:sldId id="376" r:id="rId35"/>
    <p:sldId id="377" r:id="rId36"/>
    <p:sldId id="400" r:id="rId37"/>
  </p:sldIdLst>
  <p:sldSz cx="9144000" cy="6858000" type="screen4x3"/>
  <p:notesSz cx="7099300" cy="102346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p15:clr>
            <a:srgbClr val="A4A3A4"/>
          </p15:clr>
        </p15:guide>
        <p15:guide id="2" orient="horz" pos="3838">
          <p15:clr>
            <a:srgbClr val="A4A3A4"/>
          </p15:clr>
        </p15:guide>
        <p15:guide id="3" orient="horz" pos="890">
          <p15:clr>
            <a:srgbClr val="A4A3A4"/>
          </p15:clr>
        </p15:guide>
        <p15:guide id="4" pos="2880">
          <p15:clr>
            <a:srgbClr val="A4A3A4"/>
          </p15:clr>
        </p15:guide>
        <p15:guide id="5" pos="385">
          <p15:clr>
            <a:srgbClr val="A4A3A4"/>
          </p15:clr>
        </p15:guide>
        <p15:guide id="6" pos="5375">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a Puustelli" initials="PP" lastIdx="1" clrIdx="0">
    <p:extLst>
      <p:ext uri="{19B8F6BF-5375-455C-9EA6-DF929625EA0E}">
        <p15:presenceInfo xmlns:p15="http://schemas.microsoft.com/office/powerpoint/2012/main" userId="S-1-5-21-712393909-1232407452-646806464-1628" providerId="AD"/>
      </p:ext>
    </p:extLst>
  </p:cmAuthor>
  <p:cmAuthor id="2" name="Taija Rutanen" initials="TR" lastIdx="4" clrIdx="1">
    <p:extLst>
      <p:ext uri="{19B8F6BF-5375-455C-9EA6-DF929625EA0E}">
        <p15:presenceInfo xmlns:p15="http://schemas.microsoft.com/office/powerpoint/2012/main" userId="S-1-12-1-3863207767-1087043968-3911030186-34634765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D8"/>
    <a:srgbClr val="D52184"/>
    <a:srgbClr val="DE00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9163" autoAdjust="0"/>
  </p:normalViewPr>
  <p:slideViewPr>
    <p:cSldViewPr showGuides="1">
      <p:cViewPr varScale="1">
        <p:scale>
          <a:sx n="45" d="100"/>
          <a:sy n="45" d="100"/>
        </p:scale>
        <p:origin x="2310" y="48"/>
      </p:cViewPr>
      <p:guideLst>
        <p:guide orient="horz" pos="4110"/>
        <p:guide orient="horz" pos="3838"/>
        <p:guide orient="horz" pos="890"/>
        <p:guide pos="2880"/>
        <p:guide pos="385"/>
        <p:guide pos="5375"/>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51" d="100"/>
          <a:sy n="51" d="100"/>
        </p:scale>
        <p:origin x="2928" y="78"/>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6-14T09:16:01.435" idx="1">
    <p:pos x="5102" y="2277"/>
    <p:text>Tämä virke muutettiin Järjestöpäivien kommenttien perusteella</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06-14T10:14:48.028" idx="2">
    <p:pos x="4279" y="2619"/>
    <p:text>Tämä lisätty kommenteista tähän diaan näkyville!</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9-06-14T10:28:16.183" idx="4">
    <p:pos x="4485" y="905"/>
    <p:text>Lisätty suomenkielinen termi</p:text>
    <p:extLst>
      <p:ext uri="{C676402C-5697-4E1C-873F-D02D1690AC5C}">
        <p15:threadingInfo xmlns:p15="http://schemas.microsoft.com/office/powerpoint/2012/main" timeZoneBias="-1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1"/>
          </a:xfrm>
          <a:prstGeom prst="rect">
            <a:avLst/>
          </a:prstGeom>
        </p:spPr>
        <p:txBody>
          <a:bodyPr vert="horz" lIns="94741" tIns="47370" rIns="94741" bIns="47370" rtlCol="0"/>
          <a:lstStyle>
            <a:lvl1pPr algn="l">
              <a:defRPr sz="1200"/>
            </a:lvl1pPr>
          </a:lstStyle>
          <a:p>
            <a:endParaRPr lang="fi-FI" sz="800"/>
          </a:p>
        </p:txBody>
      </p:sp>
      <p:sp>
        <p:nvSpPr>
          <p:cNvPr id="3" name="Date Placeholder 2"/>
          <p:cNvSpPr>
            <a:spLocks noGrp="1"/>
          </p:cNvSpPr>
          <p:nvPr>
            <p:ph type="dt" sz="quarter" idx="1"/>
          </p:nvPr>
        </p:nvSpPr>
        <p:spPr>
          <a:xfrm>
            <a:off x="4021294" y="1"/>
            <a:ext cx="3076363" cy="511731"/>
          </a:xfrm>
          <a:prstGeom prst="rect">
            <a:avLst/>
          </a:prstGeom>
        </p:spPr>
        <p:txBody>
          <a:bodyPr vert="horz" lIns="94741" tIns="47370" rIns="94741" bIns="47370" rtlCol="0"/>
          <a:lstStyle>
            <a:lvl1pPr algn="r">
              <a:defRPr sz="1200"/>
            </a:lvl1pPr>
          </a:lstStyle>
          <a:p>
            <a:fld id="{910B1194-ADC7-4643-9E1B-D79F34D69ACA}" type="datetimeFigureOut">
              <a:rPr lang="fi-FI" sz="800"/>
              <a:t>13.12.2019</a:t>
            </a:fld>
            <a:endParaRPr lang="fi-FI" sz="800"/>
          </a:p>
        </p:txBody>
      </p:sp>
      <p:sp>
        <p:nvSpPr>
          <p:cNvPr id="4" name="Footer Placeholder 3"/>
          <p:cNvSpPr>
            <a:spLocks noGrp="1"/>
          </p:cNvSpPr>
          <p:nvPr>
            <p:ph type="ftr" sz="quarter" idx="2"/>
          </p:nvPr>
        </p:nvSpPr>
        <p:spPr>
          <a:xfrm>
            <a:off x="1" y="9721107"/>
            <a:ext cx="3076363" cy="511731"/>
          </a:xfrm>
          <a:prstGeom prst="rect">
            <a:avLst/>
          </a:prstGeom>
        </p:spPr>
        <p:txBody>
          <a:bodyPr vert="horz" lIns="94741" tIns="47370" rIns="94741" bIns="47370" rtlCol="0" anchor="b"/>
          <a:lstStyle>
            <a:lvl1pPr algn="l">
              <a:defRPr sz="1200"/>
            </a:lvl1pPr>
          </a:lstStyle>
          <a:p>
            <a:endParaRPr lang="fi-FI" sz="800"/>
          </a:p>
        </p:txBody>
      </p:sp>
      <p:sp>
        <p:nvSpPr>
          <p:cNvPr id="5" name="Slide Number Placeholder 4"/>
          <p:cNvSpPr>
            <a:spLocks noGrp="1"/>
          </p:cNvSpPr>
          <p:nvPr>
            <p:ph type="sldNum" sz="quarter" idx="3"/>
          </p:nvPr>
        </p:nvSpPr>
        <p:spPr>
          <a:xfrm>
            <a:off x="4021294" y="9721107"/>
            <a:ext cx="3076363" cy="511731"/>
          </a:xfrm>
          <a:prstGeom prst="rect">
            <a:avLst/>
          </a:prstGeom>
        </p:spPr>
        <p:txBody>
          <a:bodyPr vert="horz" lIns="94741" tIns="47370" rIns="94741" bIns="47370" rtlCol="0" anchor="b"/>
          <a:lstStyle>
            <a:lvl1pPr algn="r">
              <a:defRPr sz="1200"/>
            </a:lvl1pPr>
          </a:lstStyle>
          <a:p>
            <a:fld id="{A08AB92B-931E-4D79-9F99-A45161882BA7}" type="slidenum">
              <a:rPr lang="fi-FI" sz="800"/>
              <a:t>‹#›</a:t>
            </a:fld>
            <a:endParaRPr lang="fi-FI" sz="800"/>
          </a:p>
        </p:txBody>
      </p:sp>
    </p:spTree>
    <p:extLst>
      <p:ext uri="{BB962C8B-B14F-4D97-AF65-F5344CB8AC3E}">
        <p14:creationId xmlns:p14="http://schemas.microsoft.com/office/powerpoint/2010/main" val="4224435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1"/>
          </a:xfrm>
          <a:prstGeom prst="rect">
            <a:avLst/>
          </a:prstGeom>
        </p:spPr>
        <p:txBody>
          <a:bodyPr vert="horz" lIns="94741" tIns="47370" rIns="94741" bIns="47370" rtlCol="0"/>
          <a:lstStyle>
            <a:lvl1pPr algn="l">
              <a:defRPr sz="800"/>
            </a:lvl1pPr>
          </a:lstStyle>
          <a:p>
            <a:endParaRPr lang="fi-FI"/>
          </a:p>
        </p:txBody>
      </p:sp>
      <p:sp>
        <p:nvSpPr>
          <p:cNvPr id="3" name="Date Placeholder 2"/>
          <p:cNvSpPr>
            <a:spLocks noGrp="1"/>
          </p:cNvSpPr>
          <p:nvPr>
            <p:ph type="dt" idx="1"/>
          </p:nvPr>
        </p:nvSpPr>
        <p:spPr>
          <a:xfrm>
            <a:off x="4021294" y="1"/>
            <a:ext cx="3076363" cy="511731"/>
          </a:xfrm>
          <a:prstGeom prst="rect">
            <a:avLst/>
          </a:prstGeom>
        </p:spPr>
        <p:txBody>
          <a:bodyPr vert="horz" lIns="94741" tIns="47370" rIns="94741" bIns="47370" rtlCol="0"/>
          <a:lstStyle>
            <a:lvl1pPr algn="r">
              <a:defRPr sz="800"/>
            </a:lvl1pPr>
          </a:lstStyle>
          <a:p>
            <a:fld id="{CA9095A9-9BA5-46CC-8F10-72854CD1193D}" type="datetimeFigureOut">
              <a:rPr lang="fi-FI" smtClean="0"/>
              <a:pPr/>
              <a:t>13.12.2019</a:t>
            </a:fld>
            <a:endParaRPr lang="fi-FI"/>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4741" tIns="47370" rIns="94741" bIns="47370" rtlCol="0" anchor="ctr"/>
          <a:lstStyle/>
          <a:p>
            <a:endParaRPr lang="fi-FI"/>
          </a:p>
        </p:txBody>
      </p:sp>
      <p:sp>
        <p:nvSpPr>
          <p:cNvPr id="5" name="Notes Placeholder 4"/>
          <p:cNvSpPr>
            <a:spLocks noGrp="1"/>
          </p:cNvSpPr>
          <p:nvPr>
            <p:ph type="body" sz="quarter" idx="3"/>
          </p:nvPr>
        </p:nvSpPr>
        <p:spPr>
          <a:xfrm>
            <a:off x="709931" y="4861441"/>
            <a:ext cx="5679440" cy="4605576"/>
          </a:xfrm>
          <a:prstGeom prst="rect">
            <a:avLst/>
          </a:prstGeom>
        </p:spPr>
        <p:txBody>
          <a:bodyPr vert="horz" lIns="94741" tIns="47370" rIns="94741" bIns="473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1" y="9721107"/>
            <a:ext cx="3076363" cy="511731"/>
          </a:xfrm>
          <a:prstGeom prst="rect">
            <a:avLst/>
          </a:prstGeom>
        </p:spPr>
        <p:txBody>
          <a:bodyPr vert="horz" lIns="94741" tIns="47370" rIns="94741" bIns="47370" rtlCol="0" anchor="b"/>
          <a:lstStyle>
            <a:lvl1pPr algn="l">
              <a:defRPr sz="800"/>
            </a:lvl1pPr>
          </a:lstStyle>
          <a:p>
            <a:endParaRPr lang="fi-FI"/>
          </a:p>
        </p:txBody>
      </p:sp>
      <p:sp>
        <p:nvSpPr>
          <p:cNvPr id="7" name="Slide Number Placeholder 6"/>
          <p:cNvSpPr>
            <a:spLocks noGrp="1"/>
          </p:cNvSpPr>
          <p:nvPr>
            <p:ph type="sldNum" sz="quarter" idx="5"/>
          </p:nvPr>
        </p:nvSpPr>
        <p:spPr>
          <a:xfrm>
            <a:off x="4021294" y="9721107"/>
            <a:ext cx="3076363" cy="511731"/>
          </a:xfrm>
          <a:prstGeom prst="rect">
            <a:avLst/>
          </a:prstGeom>
        </p:spPr>
        <p:txBody>
          <a:bodyPr vert="horz" lIns="94741" tIns="47370" rIns="94741" bIns="47370" rtlCol="0" anchor="b"/>
          <a:lstStyle>
            <a:lvl1pPr algn="r">
              <a:defRPr sz="800"/>
            </a:lvl1pPr>
          </a:lstStyle>
          <a:p>
            <a:fld id="{34B8B91C-01EF-4DAD-A76F-53D316C47DC9}" type="slidenum">
              <a:rPr lang="fi-FI" smtClean="0"/>
              <a:pPr/>
              <a:t>‹#›</a:t>
            </a:fld>
            <a:endParaRPr lang="fi-FI"/>
          </a:p>
        </p:txBody>
      </p:sp>
    </p:spTree>
    <p:extLst>
      <p:ext uri="{BB962C8B-B14F-4D97-AF65-F5344CB8AC3E}">
        <p14:creationId xmlns:p14="http://schemas.microsoft.com/office/powerpoint/2010/main" val="28255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gradutakuu.fi/2010/02/18/pomodoro-tekniikalla-tehokkuutta-ja-ajanhallintaa/"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947410">
              <a:defRPr/>
            </a:pPr>
            <a:r>
              <a:rPr lang="fi-FI" b="1" dirty="0"/>
              <a:t>HUOM! Tämä esityksen</a:t>
            </a:r>
            <a:r>
              <a:rPr lang="fi-FI" b="1" baseline="0" dirty="0"/>
              <a:t> kommenttitiedosto (pdf) sisältää lisätietoa sekä ehdotuksia siitä, mitä kunkin dian kohdalla voi kertoa. Esityksen pitäjä voi kuitenkin itse harkita mitä asioita kertoo. Tämä kannattaa tulostaa muistin tueksi ennen esityksen pitämistä.</a:t>
            </a:r>
            <a:br>
              <a:rPr lang="fi-FI" b="1" baseline="0" dirty="0"/>
            </a:br>
            <a:br>
              <a:rPr lang="fi-FI" b="1" baseline="0" dirty="0"/>
            </a:br>
            <a:r>
              <a:rPr lang="fi-FI" b="1" baseline="0" dirty="0"/>
              <a:t>HUOM! Esityksestä voi myös poistaa dioja ja pitää siitä </a:t>
            </a:r>
            <a:r>
              <a:rPr lang="fi-FI" b="1" baseline="0" dirty="0" err="1"/>
              <a:t>lyhyemmän</a:t>
            </a:r>
            <a:r>
              <a:rPr lang="fi-FI" b="1" baseline="0" dirty="0"/>
              <a:t> version oman harkinnan mukaan.</a:t>
            </a:r>
          </a:p>
          <a:p>
            <a:pPr defTabSz="947410">
              <a:defRPr/>
            </a:pPr>
            <a:endParaRPr lang="fi-FI" b="1" baseline="0" dirty="0"/>
          </a:p>
          <a:p>
            <a:pPr marL="177639" indent="-177639" defTabSz="947410">
              <a:buFont typeface="Arial" panose="020B0604020202020204" pitchFamily="34" charset="0"/>
              <a:buChar char="•"/>
              <a:defRPr/>
            </a:pPr>
            <a:r>
              <a:rPr lang="fi-FI" b="1" dirty="0"/>
              <a:t>Jokainen päivä on aivoterveyspäivä. Koskaan ei ole liian myöhäistä aloittaa!</a:t>
            </a:r>
          </a:p>
          <a:p>
            <a:endParaRPr lang="fi-FI" dirty="0"/>
          </a:p>
        </p:txBody>
      </p:sp>
      <p:sp>
        <p:nvSpPr>
          <p:cNvPr id="4" name="Dian numeron paikkamerkki 3"/>
          <p:cNvSpPr>
            <a:spLocks noGrp="1"/>
          </p:cNvSpPr>
          <p:nvPr>
            <p:ph type="sldNum" sz="quarter" idx="10"/>
          </p:nvPr>
        </p:nvSpPr>
        <p:spPr/>
        <p:txBody>
          <a:bodyPr/>
          <a:lstStyle/>
          <a:p>
            <a:fld id="{34B8B91C-01EF-4DAD-A76F-53D316C47DC9}" type="slidenum">
              <a:rPr lang="fi-FI" smtClean="0"/>
              <a:pPr/>
              <a:t>1</a:t>
            </a:fld>
            <a:endParaRPr lang="fi-FI"/>
          </a:p>
        </p:txBody>
      </p:sp>
    </p:spTree>
    <p:extLst>
      <p:ext uri="{BB962C8B-B14F-4D97-AF65-F5344CB8AC3E}">
        <p14:creationId xmlns:p14="http://schemas.microsoft.com/office/powerpoint/2010/main" val="3298418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90600" y="69850"/>
            <a:ext cx="5118100" cy="3838575"/>
          </a:xfrm>
        </p:spPr>
      </p:sp>
      <p:sp>
        <p:nvSpPr>
          <p:cNvPr id="3" name="Huomautusten paikkamerkki 2"/>
          <p:cNvSpPr>
            <a:spLocks noGrp="1"/>
          </p:cNvSpPr>
          <p:nvPr>
            <p:ph type="body" idx="1"/>
          </p:nvPr>
        </p:nvSpPr>
        <p:spPr>
          <a:xfrm>
            <a:off x="709931" y="4152468"/>
            <a:ext cx="5679440" cy="5933390"/>
          </a:xfrm>
        </p:spPr>
        <p:txBody>
          <a:bodyPr/>
          <a:lstStyle/>
          <a:p>
            <a:pPr marL="177639" indent="-177639" defTabSz="947410">
              <a:buFont typeface="Arial" panose="020B0604020202020204" pitchFamily="34" charset="0"/>
              <a:buChar char="•"/>
              <a:defRPr/>
            </a:pPr>
            <a:r>
              <a:rPr lang="fi-FI" dirty="0"/>
              <a:t>Vaikka aivot tarvitsevat sokeria, ei se kuitenkaan tarkoita sitä, että söisimme puhdasta sokeria, vaan tavallisen ruoan hiilihydraatit hajoavat elimistössä glukoosiksi ja muiksi sokereiksi.</a:t>
            </a:r>
          </a:p>
          <a:p>
            <a:pPr marL="651344" lvl="1" indent="-177639" defTabSz="947410">
              <a:buFont typeface="Arial" panose="020B0604020202020204" pitchFamily="34" charset="0"/>
              <a:buChar char="•"/>
              <a:defRPr/>
            </a:pPr>
            <a:r>
              <a:rPr lang="fi-FI" b="1" dirty="0"/>
              <a:t>Ateriarytmi on tärkeä, jotta aivot saavat ravintoa tasaisesti.</a:t>
            </a:r>
          </a:p>
          <a:p>
            <a:pPr marL="177639" indent="-177639" defTabSz="947410">
              <a:buFont typeface="Arial" panose="020B0604020202020204" pitchFamily="34" charset="0"/>
              <a:buChar char="•"/>
              <a:defRPr/>
            </a:pPr>
            <a:r>
              <a:rPr lang="fi-FI" dirty="0"/>
              <a:t>Kalan D-vitamiini sekä Omega 3 ovat aivoterveydelle hyväksi, sillä aivot tarvitsevat pehmeää rasvaa päivittäin.</a:t>
            </a:r>
          </a:p>
          <a:p>
            <a:pPr marL="651344" lvl="1" indent="-177639" defTabSz="947410">
              <a:buFont typeface="Arial" panose="020B0604020202020204" pitchFamily="34" charset="0"/>
              <a:buChar char="•"/>
              <a:defRPr/>
            </a:pPr>
            <a:r>
              <a:rPr lang="fi-FI" dirty="0"/>
              <a:t>Kovat rasvat tukkivat pieniä aivojen suonia ja tämä saattaa aiheuttaa tukoksia, joiden vaikutus näkyy vasta pitkän ajan päästä esim. muistiongelmina.</a:t>
            </a:r>
          </a:p>
          <a:p>
            <a:pPr marL="651344" lvl="1" indent="-177639" defTabSz="947410">
              <a:buFont typeface="Arial" panose="020B0604020202020204" pitchFamily="34" charset="0"/>
              <a:buChar char="•"/>
              <a:defRPr/>
            </a:pPr>
            <a:r>
              <a:rPr lang="fi-FI" dirty="0"/>
              <a:t>Aivoaineesta 60 % on rasvaa, aivot ovat kehon rasvaisin elin. </a:t>
            </a:r>
          </a:p>
          <a:p>
            <a:pPr marL="177639" indent="-177639" defTabSz="947410">
              <a:buFont typeface="Arial" panose="020B0604020202020204" pitchFamily="34" charset="0"/>
              <a:buChar char="•"/>
              <a:defRPr/>
            </a:pPr>
            <a:r>
              <a:rPr lang="fi-FI" dirty="0"/>
              <a:t>Pähkinöissä puolestaan on noin 50</a:t>
            </a:r>
            <a:r>
              <a:rPr lang="fi-FI" dirty="0">
                <a:latin typeface="+mn-lt"/>
              </a:rPr>
              <a:t>–</a:t>
            </a:r>
            <a:r>
              <a:rPr lang="fi-FI" dirty="0"/>
              <a:t>70 % hyviä rasvoja, jonka lisäksi niissä on B- ja E-ryhmän vitamiineja sekä kuituja ja proteiineja</a:t>
            </a:r>
          </a:p>
          <a:p>
            <a:pPr marL="177639" indent="-177639" defTabSz="947410">
              <a:buFont typeface="Arial" panose="020B0604020202020204" pitchFamily="34" charset="0"/>
              <a:buChar char="•"/>
              <a:defRPr/>
            </a:pPr>
            <a:r>
              <a:rPr lang="fi-FI" dirty="0"/>
              <a:t>Mausteet ovat hyviä suolan korvikkeita.</a:t>
            </a:r>
          </a:p>
          <a:p>
            <a:pPr marL="177639" indent="-177639" defTabSz="947410">
              <a:buFont typeface="Arial" panose="020B0604020202020204" pitchFamily="34" charset="0"/>
              <a:buChar char="•"/>
              <a:defRPr/>
            </a:pPr>
            <a:r>
              <a:rPr lang="fi-FI" dirty="0"/>
              <a:t>Superruokia?</a:t>
            </a:r>
          </a:p>
          <a:p>
            <a:pPr marL="651344" lvl="1" indent="-177639" defTabSz="947410">
              <a:buFont typeface="Arial" panose="020B0604020202020204" pitchFamily="34" charset="0"/>
              <a:buChar char="•"/>
              <a:defRPr/>
            </a:pPr>
            <a:r>
              <a:rPr lang="fi-FI" b="1" dirty="0"/>
              <a:t>Ravitsemuksen kokonaisuus on aina ratkaiseva myös aivoterveydessä.</a:t>
            </a:r>
            <a:r>
              <a:rPr lang="fi-FI" dirty="0"/>
              <a:t> Tämä ei sulje pois sitä, etteivätkö jotkut ruoka-aineet voisi olla ”aivojen superruokia”. Aika näyttää.</a:t>
            </a:r>
          </a:p>
        </p:txBody>
      </p:sp>
      <p:sp>
        <p:nvSpPr>
          <p:cNvPr id="4" name="Dian numeron paikkamerkki 3"/>
          <p:cNvSpPr>
            <a:spLocks noGrp="1"/>
          </p:cNvSpPr>
          <p:nvPr>
            <p:ph type="sldNum" sz="quarter" idx="10"/>
          </p:nvPr>
        </p:nvSpPr>
        <p:spPr/>
        <p:txBody>
          <a:bodyPr/>
          <a:lstStyle/>
          <a:p>
            <a:fld id="{34B8B91C-01EF-4DAD-A76F-53D316C47DC9}" type="slidenum">
              <a:rPr lang="fi-FI" smtClean="0"/>
              <a:pPr/>
              <a:t>10</a:t>
            </a:fld>
            <a:endParaRPr lang="fi-FI"/>
          </a:p>
        </p:txBody>
      </p:sp>
    </p:spTree>
    <p:extLst>
      <p:ext uri="{BB962C8B-B14F-4D97-AF65-F5344CB8AC3E}">
        <p14:creationId xmlns:p14="http://schemas.microsoft.com/office/powerpoint/2010/main" val="3867585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7639" indent="-177639" defTabSz="947410">
              <a:buFont typeface="Arial" panose="020B0604020202020204" pitchFamily="34" charset="0"/>
              <a:buChar char="•"/>
              <a:defRPr/>
            </a:pPr>
            <a:r>
              <a:rPr lang="fi-FI" dirty="0"/>
              <a:t>Serotoniini </a:t>
            </a:r>
            <a:r>
              <a:rPr lang="fi-FI" sz="1200" b="0" i="0" kern="1200" dirty="0">
                <a:solidFill>
                  <a:schemeClr val="tx1"/>
                </a:solidFill>
                <a:effectLst/>
                <a:latin typeface="+mn-lt"/>
                <a:ea typeface="+mn-ea"/>
                <a:cs typeface="+mn-cs"/>
              </a:rPr>
              <a:t>on kudoshormoni sekä aivojen välittäjäaine. Sen toiminta keskushermostossa vaikuttaa muun muassa mielialaan, vireystilaan, aggressiivisuuteen ja ruokahaluun</a:t>
            </a:r>
          </a:p>
          <a:p>
            <a:pPr marL="177639" indent="-177639" defTabSz="947410">
              <a:buFont typeface="Arial" panose="020B0604020202020204" pitchFamily="34" charset="0"/>
              <a:buChar char="•"/>
              <a:defRPr/>
            </a:pPr>
            <a:r>
              <a:rPr lang="fi-FI" sz="1200" b="0" i="0" kern="1200" dirty="0">
                <a:solidFill>
                  <a:schemeClr val="tx1"/>
                </a:solidFill>
                <a:effectLst/>
                <a:latin typeface="+mn-lt"/>
                <a:ea typeface="+mn-ea"/>
                <a:cs typeface="+mn-cs"/>
              </a:rPr>
              <a:t>Serotoniini säätelee ihmisen ruoka- ja seksihaluja: serotoniinin puute voi aiheuttaa ruokahalun ja makeanhimon lisääntymistä</a:t>
            </a:r>
            <a:endParaRPr lang="fi-FI" dirty="0"/>
          </a:p>
          <a:p>
            <a:pPr marL="177639" indent="-177639" defTabSz="947410">
              <a:buFont typeface="Arial" panose="020B0604020202020204" pitchFamily="34" charset="0"/>
              <a:buChar char="•"/>
              <a:defRPr/>
            </a:pPr>
            <a:r>
              <a:rPr lang="fi-FI" dirty="0"/>
              <a:t>Onnellisuushormoni serotoniini muodostuu pääosin (95 %) suolistossa.</a:t>
            </a:r>
          </a:p>
          <a:p>
            <a:pPr marL="177639" indent="-177639" defTabSz="947410">
              <a:buFont typeface="Arial" panose="020B0604020202020204" pitchFamily="34" charset="0"/>
              <a:buChar char="•"/>
              <a:defRPr/>
            </a:pPr>
            <a:endParaRPr lang="fi-FI" dirty="0"/>
          </a:p>
        </p:txBody>
      </p:sp>
      <p:sp>
        <p:nvSpPr>
          <p:cNvPr id="4" name="Dian numeron paikkamerkki 3"/>
          <p:cNvSpPr>
            <a:spLocks noGrp="1"/>
          </p:cNvSpPr>
          <p:nvPr>
            <p:ph type="sldNum" sz="quarter" idx="10"/>
          </p:nvPr>
        </p:nvSpPr>
        <p:spPr/>
        <p:txBody>
          <a:bodyPr/>
          <a:lstStyle/>
          <a:p>
            <a:fld id="{34B8B91C-01EF-4DAD-A76F-53D316C47DC9}" type="slidenum">
              <a:rPr lang="fi-FI" smtClean="0"/>
              <a:pPr/>
              <a:t>11</a:t>
            </a:fld>
            <a:endParaRPr lang="fi-FI"/>
          </a:p>
        </p:txBody>
      </p:sp>
    </p:spTree>
    <p:extLst>
      <p:ext uri="{BB962C8B-B14F-4D97-AF65-F5344CB8AC3E}">
        <p14:creationId xmlns:p14="http://schemas.microsoft.com/office/powerpoint/2010/main" val="1965608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4B8B91C-01EF-4DAD-A76F-53D316C47DC9}" type="slidenum">
              <a:rPr lang="fi-FI" smtClean="0"/>
              <a:pPr/>
              <a:t>12</a:t>
            </a:fld>
            <a:endParaRPr lang="fi-FI"/>
          </a:p>
        </p:txBody>
      </p:sp>
    </p:spTree>
    <p:extLst>
      <p:ext uri="{BB962C8B-B14F-4D97-AF65-F5344CB8AC3E}">
        <p14:creationId xmlns:p14="http://schemas.microsoft.com/office/powerpoint/2010/main" val="779026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1087438" y="7938"/>
            <a:ext cx="3119437" cy="2338387"/>
          </a:xfrm>
        </p:spPr>
      </p:sp>
      <p:sp>
        <p:nvSpPr>
          <p:cNvPr id="3" name="Huomautusten paikkamerkki 2"/>
          <p:cNvSpPr>
            <a:spLocks noGrp="1"/>
          </p:cNvSpPr>
          <p:nvPr>
            <p:ph type="body" idx="1"/>
          </p:nvPr>
        </p:nvSpPr>
        <p:spPr>
          <a:xfrm>
            <a:off x="709931" y="2589842"/>
            <a:ext cx="5679440" cy="7351999"/>
          </a:xfrm>
        </p:spPr>
        <p:txBody>
          <a:bodyPr/>
          <a:lstStyle/>
          <a:p>
            <a:pPr marL="179038" indent="-179038" defTabSz="947410">
              <a:buFont typeface="Arial" panose="020B0604020202020204" pitchFamily="34" charset="0"/>
              <a:buChar char="•"/>
              <a:defRPr/>
            </a:pPr>
            <a:r>
              <a:rPr lang="fi-FI" dirty="0"/>
              <a:t>Liikunta:</a:t>
            </a:r>
          </a:p>
          <a:p>
            <a:pPr marL="769770" indent="-296066">
              <a:buFont typeface="Arial" panose="020B0604020202020204" pitchFamily="34" charset="0"/>
              <a:buChar char="•"/>
            </a:pPr>
            <a:r>
              <a:rPr lang="fi-FI" dirty="0"/>
              <a:t>Aktivoi aivojen muovautuvuutta, auttaa uuden oppimisessa ja edistää muistia.</a:t>
            </a:r>
          </a:p>
          <a:p>
            <a:pPr marL="769770" indent="-296066">
              <a:buFont typeface="Arial" panose="020B0604020202020204" pitchFamily="34" charset="0"/>
              <a:buChar char="•"/>
            </a:pPr>
            <a:r>
              <a:rPr lang="fi-FI" dirty="0"/>
              <a:t>Lisää mielihyvähormoni endorfiinin eritystä aivoissa.</a:t>
            </a:r>
          </a:p>
          <a:p>
            <a:pPr marL="177639" indent="-177639">
              <a:buFont typeface="Arial" panose="020B0604020202020204" pitchFamily="34" charset="0"/>
              <a:buChar char="•"/>
            </a:pPr>
            <a:r>
              <a:rPr lang="fi-FI" dirty="0"/>
              <a:t>Muistaminen edellyttää hermoverkkoja. Ne rakentuvat aivoja käyttämällä eli tekemällä ja liikkumalla.</a:t>
            </a:r>
          </a:p>
          <a:p>
            <a:pPr marL="177639" indent="-177639" defTabSz="947410">
              <a:buFont typeface="Arial" panose="020B0604020202020204" pitchFamily="34" charset="0"/>
              <a:buChar char="•"/>
              <a:defRPr/>
            </a:pPr>
            <a:r>
              <a:rPr lang="fi-FI" b="1" dirty="0"/>
              <a:t>Liikunta tekee hyvää aivojen verenkierrolle ja vahvistaa suonistoa.</a:t>
            </a:r>
          </a:p>
          <a:p>
            <a:pPr marL="651344" lvl="1" indent="-177639" defTabSz="947410">
              <a:buFont typeface="Arial" panose="020B0604020202020204" pitchFamily="34" charset="0"/>
              <a:buChar char="•"/>
              <a:defRPr/>
            </a:pPr>
            <a:r>
              <a:rPr lang="fi-FI" dirty="0"/>
              <a:t>Parempi verenkierto tehostaa sekä hapen ja ravinnon kulkua ja </a:t>
            </a:r>
            <a:r>
              <a:rPr lang="fi-FI" dirty="0">
                <a:sym typeface="Wingdings" panose="05000000000000000000" pitchFamily="2" charset="2"/>
              </a:rPr>
              <a:t>n</a:t>
            </a:r>
            <a:r>
              <a:rPr lang="fi-FI" dirty="0"/>
              <a:t>e puolestaan edistävät aivosolujen toimintaa ja uusiutumista.</a:t>
            </a:r>
          </a:p>
          <a:p>
            <a:pPr marL="177639" indent="-177639" defTabSz="947410">
              <a:buFont typeface="Arial" panose="020B0604020202020204" pitchFamily="34" charset="0"/>
              <a:buChar char="•"/>
              <a:defRPr/>
            </a:pPr>
            <a:r>
              <a:rPr lang="fi-FI" b="1" dirty="0"/>
              <a:t>Liikunta laskee verenpainetta ja ehkäisee monia sairauksia.</a:t>
            </a:r>
          </a:p>
          <a:p>
            <a:pPr marL="651344" lvl="1" indent="-177639" defTabSz="947410">
              <a:buFont typeface="Arial" panose="020B0604020202020204" pitchFamily="34" charset="0"/>
              <a:buChar char="•"/>
              <a:defRPr/>
            </a:pPr>
            <a:r>
              <a:rPr lang="fi-FI" dirty="0"/>
              <a:t>Säännöllinen liikunta voi näkyä parempina verenpainelukemina jo parissa kuukaudessa.</a:t>
            </a:r>
          </a:p>
          <a:p>
            <a:pPr marL="651344" lvl="1" indent="-177639" defTabSz="947410">
              <a:buFont typeface="Arial" panose="020B0604020202020204" pitchFamily="34" charset="0"/>
              <a:buChar char="•"/>
              <a:defRPr/>
            </a:pPr>
            <a:r>
              <a:rPr lang="fi-FI" dirty="0"/>
              <a:t>Koskaan ei ole liian myöhäistä aloittaa liikuntaharrastusta.</a:t>
            </a:r>
          </a:p>
        </p:txBody>
      </p:sp>
      <p:sp>
        <p:nvSpPr>
          <p:cNvPr id="4" name="Dian numeron paikkamerkki 3"/>
          <p:cNvSpPr>
            <a:spLocks noGrp="1"/>
          </p:cNvSpPr>
          <p:nvPr>
            <p:ph type="sldNum" sz="quarter" idx="10"/>
          </p:nvPr>
        </p:nvSpPr>
        <p:spPr/>
        <p:txBody>
          <a:bodyPr/>
          <a:lstStyle/>
          <a:p>
            <a:fld id="{34B8B91C-01EF-4DAD-A76F-53D316C47DC9}" type="slidenum">
              <a:rPr lang="fi-FI" smtClean="0"/>
              <a:pPr/>
              <a:t>13</a:t>
            </a:fld>
            <a:endParaRPr lang="fi-FI"/>
          </a:p>
        </p:txBody>
      </p:sp>
    </p:spTree>
    <p:extLst>
      <p:ext uri="{BB962C8B-B14F-4D97-AF65-F5344CB8AC3E}">
        <p14:creationId xmlns:p14="http://schemas.microsoft.com/office/powerpoint/2010/main" val="912881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7639" indent="-177639">
              <a:buFont typeface="Arial" panose="020B0604020202020204" pitchFamily="34" charset="0"/>
              <a:buChar char="•"/>
            </a:pPr>
            <a:r>
              <a:rPr lang="fi-FI" dirty="0"/>
              <a:t>Joka päivä puoli tuntia kestävyystyyppistä liikuntaa riittää</a:t>
            </a:r>
            <a:r>
              <a:rPr lang="fi-FI" baseline="0" dirty="0"/>
              <a:t> </a:t>
            </a:r>
            <a:r>
              <a:rPr lang="fi-FI" baseline="0" dirty="0">
                <a:sym typeface="Wingdings" panose="05000000000000000000" pitchFamily="2" charset="2"/>
              </a:rPr>
              <a:t> vaatii kuitenkin säännöllisyyttä 2-3kk ajan, jotta vaikutukset näkyvät myös verenpaineessa</a:t>
            </a:r>
            <a:endParaRPr lang="fi-FI" dirty="0"/>
          </a:p>
          <a:p>
            <a:pPr marL="177639" indent="-177639" defTabSz="947410">
              <a:buFont typeface="Arial" panose="020B0604020202020204" pitchFamily="34" charset="0"/>
              <a:buChar char="•"/>
              <a:defRPr/>
            </a:pPr>
            <a:r>
              <a:rPr lang="fi-FI" dirty="0"/>
              <a:t>Yksittäinenkin liikuntatuokio: </a:t>
            </a:r>
          </a:p>
          <a:p>
            <a:pPr marL="651344" lvl="1" indent="-177639">
              <a:buFont typeface="Arial" panose="020B0604020202020204" pitchFamily="34" charset="0"/>
              <a:buChar char="•"/>
            </a:pPr>
            <a:r>
              <a:rPr lang="fi-FI" dirty="0"/>
              <a:t>Nopeuttaa ajattelua ja parantaa tarkkaavaisuutta, keskittymiskykyä ja toiminnanohjausta.</a:t>
            </a:r>
          </a:p>
          <a:p>
            <a:pPr marL="651344" lvl="1" indent="-177639">
              <a:buFont typeface="Arial" panose="020B0604020202020204" pitchFamily="34" charset="0"/>
              <a:buChar char="•"/>
            </a:pPr>
            <a:r>
              <a:rPr lang="fi-FI" baseline="0" dirty="0"/>
              <a:t>Auttaa t</a:t>
            </a:r>
            <a:r>
              <a:rPr lang="fi-FI" dirty="0"/>
              <a:t>unteiden hallinnassa.</a:t>
            </a:r>
          </a:p>
          <a:p>
            <a:pPr marL="651344" lvl="1" indent="-177639">
              <a:buFont typeface="Arial" panose="020B0604020202020204" pitchFamily="34" charset="0"/>
              <a:buChar char="•"/>
            </a:pPr>
            <a:r>
              <a:rPr lang="fi-FI" dirty="0"/>
              <a:t>Tukee</a:t>
            </a:r>
            <a:r>
              <a:rPr lang="fi-FI" baseline="0" dirty="0"/>
              <a:t> m</a:t>
            </a:r>
            <a:r>
              <a:rPr lang="fi-FI" dirty="0"/>
              <a:t>uistitoimintoja</a:t>
            </a:r>
            <a:r>
              <a:rPr lang="fi-FI" baseline="0" dirty="0"/>
              <a:t> (kasvattaa aivojen muistialueita)</a:t>
            </a:r>
            <a:endParaRPr lang="fi-FI" dirty="0"/>
          </a:p>
          <a:p>
            <a:pPr marL="177639" indent="-177639">
              <a:buFont typeface="Arial" panose="020B0604020202020204" pitchFamily="34" charset="0"/>
              <a:buChar char="•"/>
            </a:pPr>
            <a:r>
              <a:rPr lang="fi-FI" dirty="0"/>
              <a:t>Myös luonto ympäristönä (maisema, äänet, tuoksut) rauhoittaa ja laskee verenpainetta.</a:t>
            </a:r>
          </a:p>
          <a:p>
            <a:pPr marL="177639" indent="-177639">
              <a:buFont typeface="Arial" panose="020B0604020202020204" pitchFamily="34" charset="0"/>
              <a:buChar char="•"/>
            </a:pPr>
            <a:r>
              <a:rPr lang="fi-FI" dirty="0"/>
              <a:t>Musiikki, tanssiaskeleiden vaatima aivotyö ja liikunta vaikuttavat kaikki aivoihin positiivisesti. Tanssi on myös usein sosiaalista.</a:t>
            </a:r>
          </a:p>
          <a:p>
            <a:pPr marL="634839" lvl="1" indent="-177639">
              <a:buFont typeface="Arial" panose="020B0604020202020204" pitchFamily="34" charset="0"/>
              <a:buChar char="•"/>
            </a:pPr>
            <a:r>
              <a:rPr lang="fi-FI" dirty="0"/>
              <a:t>Tanssi on erityisen kuntouttavaa liikuntaa aivoille</a:t>
            </a:r>
            <a:endParaRPr lang="fi-FI" baseline="0" dirty="0"/>
          </a:p>
        </p:txBody>
      </p:sp>
      <p:sp>
        <p:nvSpPr>
          <p:cNvPr id="4" name="Dian numeron paikkamerkki 3"/>
          <p:cNvSpPr>
            <a:spLocks noGrp="1"/>
          </p:cNvSpPr>
          <p:nvPr>
            <p:ph type="sldNum" sz="quarter" idx="10"/>
          </p:nvPr>
        </p:nvSpPr>
        <p:spPr/>
        <p:txBody>
          <a:bodyPr/>
          <a:lstStyle/>
          <a:p>
            <a:fld id="{34B8B91C-01EF-4DAD-A76F-53D316C47DC9}" type="slidenum">
              <a:rPr lang="fi-FI" smtClean="0"/>
              <a:pPr/>
              <a:t>14</a:t>
            </a:fld>
            <a:endParaRPr lang="fi-FI"/>
          </a:p>
        </p:txBody>
      </p:sp>
    </p:spTree>
    <p:extLst>
      <p:ext uri="{BB962C8B-B14F-4D97-AF65-F5344CB8AC3E}">
        <p14:creationId xmlns:p14="http://schemas.microsoft.com/office/powerpoint/2010/main" val="3956305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7639" indent="-177639" defTabSz="947410">
              <a:buFont typeface="Arial" panose="020B0604020202020204" pitchFamily="34" charset="0"/>
              <a:buChar char="•"/>
              <a:defRPr/>
            </a:pPr>
            <a:r>
              <a:rPr lang="fi-FI" dirty="0"/>
              <a:t>Heikkoja</a:t>
            </a:r>
            <a:r>
              <a:rPr lang="fi-FI" baseline="0" dirty="0"/>
              <a:t> </a:t>
            </a:r>
            <a:r>
              <a:rPr lang="fi-FI" dirty="0"/>
              <a:t>hermoyhteyksiä puretaan, uusia rakennetaan.</a:t>
            </a:r>
          </a:p>
          <a:p>
            <a:pPr marL="177639" indent="-177639">
              <a:buFont typeface="Arial" panose="020B0604020202020204" pitchFamily="34" charset="0"/>
              <a:buChar char="•"/>
            </a:pPr>
            <a:r>
              <a:rPr lang="fi-FI" dirty="0"/>
              <a:t>Päivällä opittua järjestellään muistiin.</a:t>
            </a:r>
          </a:p>
          <a:p>
            <a:pPr marL="177639" indent="-177639">
              <a:buFont typeface="Arial" panose="020B0604020202020204" pitchFamily="34" charset="0"/>
              <a:buChar char="•"/>
            </a:pPr>
            <a:r>
              <a:rPr lang="fi-FI" dirty="0"/>
              <a:t>Syvän unen aikana verenpaine laskee ja suonisto lepää. </a:t>
            </a:r>
          </a:p>
          <a:p>
            <a:pPr marL="177639" indent="-177639" defTabSz="947410">
              <a:buFont typeface="Arial" panose="020B0604020202020204" pitchFamily="34" charset="0"/>
              <a:buChar char="•"/>
              <a:defRPr/>
            </a:pPr>
            <a:r>
              <a:rPr lang="fi-FI" dirty="0"/>
              <a:t>Unen laadulla on keskeinen merkitys aivojen terveydelle. Aivoja puhdistava nestekierto eli </a:t>
            </a:r>
            <a:r>
              <a:rPr lang="fi-FI" dirty="0" err="1"/>
              <a:t>glymfaattinen</a:t>
            </a:r>
            <a:r>
              <a:rPr lang="fi-FI" dirty="0"/>
              <a:t> järjestelmä toimii pääasiassa vain unen aikana ja järjestelmän tehokkaaseen toimintaan tarvitaan syvää unta. </a:t>
            </a:r>
          </a:p>
          <a:p>
            <a:pPr marL="177639" indent="-177639" defTabSz="947410">
              <a:buFont typeface="Arial" panose="020B0604020202020204" pitchFamily="34" charset="0"/>
              <a:buChar char="•"/>
              <a:defRPr/>
            </a:pPr>
            <a:r>
              <a:rPr lang="fi-FI" dirty="0"/>
              <a:t>Unihäiriöt ovat yhteydessä Alzheimerin taudin kohonneeseen riskiin. </a:t>
            </a:r>
          </a:p>
          <a:p>
            <a:pPr marL="177639" indent="-177639" defTabSz="947410">
              <a:buFont typeface="Arial" panose="020B0604020202020204" pitchFamily="34" charset="0"/>
              <a:buChar char="•"/>
              <a:defRPr/>
            </a:pPr>
            <a:r>
              <a:rPr lang="fi-FI" dirty="0"/>
              <a:t>Aamuvirkku ei muutu iltavirkuksi ja päinvastoin, mutta unirytmiinsä</a:t>
            </a:r>
            <a:r>
              <a:rPr lang="fi-FI" baseline="0" dirty="0"/>
              <a:t> voi vaikuttaa jonkin verran</a:t>
            </a:r>
            <a:r>
              <a:rPr lang="fi-FI" dirty="0"/>
              <a:t>.</a:t>
            </a:r>
          </a:p>
        </p:txBody>
      </p:sp>
      <p:sp>
        <p:nvSpPr>
          <p:cNvPr id="4" name="Dian numeron paikkamerkki 3"/>
          <p:cNvSpPr>
            <a:spLocks noGrp="1"/>
          </p:cNvSpPr>
          <p:nvPr>
            <p:ph type="sldNum" sz="quarter" idx="10"/>
          </p:nvPr>
        </p:nvSpPr>
        <p:spPr/>
        <p:txBody>
          <a:bodyPr/>
          <a:lstStyle/>
          <a:p>
            <a:fld id="{34B8B91C-01EF-4DAD-A76F-53D316C47DC9}" type="slidenum">
              <a:rPr lang="fi-FI" smtClean="0"/>
              <a:pPr/>
              <a:t>16</a:t>
            </a:fld>
            <a:endParaRPr lang="fi-FI"/>
          </a:p>
        </p:txBody>
      </p:sp>
    </p:spTree>
    <p:extLst>
      <p:ext uri="{BB962C8B-B14F-4D97-AF65-F5344CB8AC3E}">
        <p14:creationId xmlns:p14="http://schemas.microsoft.com/office/powerpoint/2010/main" val="292697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7639" indent="-177639">
              <a:buFont typeface="Arial" panose="020B0604020202020204" pitchFamily="34" charset="0"/>
              <a:buChar char="•"/>
            </a:pPr>
            <a:r>
              <a:rPr lang="fi-FI" dirty="0"/>
              <a:t>Väsyneenä</a:t>
            </a:r>
            <a:r>
              <a:rPr lang="fi-FI" baseline="0" dirty="0"/>
              <a:t>:</a:t>
            </a:r>
          </a:p>
          <a:p>
            <a:pPr marL="651344" lvl="1" indent="-177639">
              <a:buFont typeface="Arial" panose="020B0604020202020204" pitchFamily="34" charset="0"/>
              <a:buChar char="•"/>
            </a:pPr>
            <a:r>
              <a:rPr lang="fi-FI" baseline="0" dirty="0"/>
              <a:t>Ei muista asioita niin kuin virkeänä.</a:t>
            </a:r>
          </a:p>
          <a:p>
            <a:pPr marL="651344" lvl="1" indent="-177639">
              <a:buFont typeface="Arial" panose="020B0604020202020204" pitchFamily="34" charset="0"/>
              <a:buChar char="•"/>
            </a:pPr>
            <a:r>
              <a:rPr lang="fi-FI" baseline="0" dirty="0"/>
              <a:t>Mielialat heittelevät toisinaan rajustikin.</a:t>
            </a:r>
          </a:p>
          <a:p>
            <a:pPr marL="651344" lvl="1" indent="-177639">
              <a:buFont typeface="Arial" panose="020B0604020202020204" pitchFamily="34" charset="0"/>
              <a:buChar char="•"/>
            </a:pPr>
            <a:r>
              <a:rPr lang="fi-FI" baseline="0" dirty="0"/>
              <a:t>Päätöksenteko vaikeutuu ja arvostelukyky ei ole luotettavimmillaan.</a:t>
            </a:r>
          </a:p>
          <a:p>
            <a:pPr marL="177639" indent="-177639">
              <a:buFont typeface="Arial" panose="020B0604020202020204" pitchFamily="34" charset="0"/>
              <a:buChar char="•"/>
            </a:pPr>
            <a:r>
              <a:rPr lang="fi-FI" baseline="0" dirty="0"/>
              <a:t>Unettomuudesta kärsivillä on suurempi riski sairastua moniin sairauksiin. </a:t>
            </a:r>
          </a:p>
          <a:p>
            <a:pPr marL="177639" indent="-177639" defTabSz="947410">
              <a:buFont typeface="Arial" panose="020B0604020202020204" pitchFamily="34" charset="0"/>
              <a:buChar char="•"/>
              <a:defRPr/>
            </a:pPr>
            <a:r>
              <a:rPr lang="fi-FI" dirty="0"/>
              <a:t>Pitkäaikainen univaje on yhteydessä moniin terveysongelmiin.</a:t>
            </a:r>
          </a:p>
          <a:p>
            <a:pPr marL="651344" lvl="1" indent="-177639" defTabSz="947410">
              <a:buFont typeface="Arial" panose="020B0604020202020204" pitchFamily="34" charset="0"/>
              <a:buChar char="•"/>
              <a:defRPr/>
            </a:pPr>
            <a:r>
              <a:rPr lang="fi-FI" dirty="0"/>
              <a:t>Vastustuskyky heikkenee.</a:t>
            </a:r>
          </a:p>
          <a:p>
            <a:pPr marL="651344" lvl="1" indent="-177639" defTabSz="947410">
              <a:buFont typeface="Arial" panose="020B0604020202020204" pitchFamily="34" charset="0"/>
              <a:buChar char="•"/>
              <a:defRPr/>
            </a:pPr>
            <a:r>
              <a:rPr lang="fi-FI" dirty="0"/>
              <a:t>Aineenvaihdunta häiriintyy.</a:t>
            </a:r>
          </a:p>
          <a:p>
            <a:pPr marL="651344" lvl="1" indent="-177639" defTabSz="947410">
              <a:buFont typeface="Arial" panose="020B0604020202020204" pitchFamily="34" charset="0"/>
              <a:buChar char="•"/>
              <a:defRPr/>
            </a:pPr>
            <a:r>
              <a:rPr lang="fi-FI" baseline="0" dirty="0"/>
              <a:t>Myös hormonitoiminta muuttuu univajeen myötä.</a:t>
            </a:r>
            <a:endParaRPr lang="en-US" dirty="0"/>
          </a:p>
          <a:p>
            <a:pPr marL="177639" indent="-177639">
              <a:buFont typeface="Arial" panose="020B0604020202020204" pitchFamily="34" charset="0"/>
              <a:buChar char="•"/>
            </a:pPr>
            <a:endParaRPr lang="fi-FI" dirty="0"/>
          </a:p>
          <a:p>
            <a:pPr marL="651344" lvl="1" indent="-177639">
              <a:buFont typeface="Arial" panose="020B0604020202020204" pitchFamily="34" charset="0"/>
              <a:buChar char="•"/>
            </a:pPr>
            <a:endParaRPr lang="fi-FI" dirty="0"/>
          </a:p>
          <a:p>
            <a:endParaRPr lang="fi-FI" dirty="0"/>
          </a:p>
        </p:txBody>
      </p:sp>
      <p:sp>
        <p:nvSpPr>
          <p:cNvPr id="4" name="Dian numeron paikkamerkki 3"/>
          <p:cNvSpPr>
            <a:spLocks noGrp="1"/>
          </p:cNvSpPr>
          <p:nvPr>
            <p:ph type="sldNum" sz="quarter" idx="10"/>
          </p:nvPr>
        </p:nvSpPr>
        <p:spPr/>
        <p:txBody>
          <a:bodyPr/>
          <a:lstStyle/>
          <a:p>
            <a:fld id="{34B8B91C-01EF-4DAD-A76F-53D316C47DC9}" type="slidenum">
              <a:rPr lang="fi-FI" smtClean="0"/>
              <a:pPr/>
              <a:t>17</a:t>
            </a:fld>
            <a:endParaRPr lang="fi-FI"/>
          </a:p>
        </p:txBody>
      </p:sp>
    </p:spTree>
    <p:extLst>
      <p:ext uri="{BB962C8B-B14F-4D97-AF65-F5344CB8AC3E}">
        <p14:creationId xmlns:p14="http://schemas.microsoft.com/office/powerpoint/2010/main" val="889506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7639" indent="-177639">
              <a:buFont typeface="Arial" panose="020B0604020202020204" pitchFamily="34" charset="0"/>
              <a:buChar char="•"/>
            </a:pPr>
            <a:r>
              <a:rPr lang="fi-FI" dirty="0"/>
              <a:t>Vinkkejä parempaan uneen:</a:t>
            </a:r>
          </a:p>
          <a:p>
            <a:pPr marL="652743" lvl="1" indent="-179038">
              <a:buFont typeface="Arial" panose="020B0604020202020204" pitchFamily="34" charset="0"/>
              <a:buChar char="•"/>
            </a:pPr>
            <a:r>
              <a:rPr lang="fi-FI" dirty="0"/>
              <a:t>Varaa unelle aikaa ja arvosta nukkumista.</a:t>
            </a:r>
          </a:p>
          <a:p>
            <a:pPr marL="652743" lvl="1" indent="-179038">
              <a:buFont typeface="Arial" panose="020B0604020202020204" pitchFamily="34" charset="0"/>
              <a:buChar char="•"/>
            </a:pPr>
            <a:r>
              <a:rPr lang="fi-FI" dirty="0"/>
              <a:t>Päivän kiire on unelle pahasta. </a:t>
            </a:r>
          </a:p>
          <a:p>
            <a:pPr marL="652743" lvl="1" indent="-179038">
              <a:buFont typeface="Arial" panose="020B0604020202020204" pitchFamily="34" charset="0"/>
              <a:buChar char="•"/>
            </a:pPr>
            <a:r>
              <a:rPr lang="fi-FI" dirty="0"/>
              <a:t>Raivaa myöhäiset iltamenot pois, tee mieluisat asiat aiemmin iltapäivällä tai alkuillasta.</a:t>
            </a:r>
          </a:p>
          <a:p>
            <a:pPr marL="652743" lvl="1" indent="-179038">
              <a:buFont typeface="Arial" panose="020B0604020202020204" pitchFamily="34" charset="0"/>
              <a:buChar char="•"/>
            </a:pPr>
            <a:r>
              <a:rPr lang="fi-FI" dirty="0"/>
              <a:t>Sininen valo ja rasittava liikunta myöhään illalla vaikeuttaa nukahtamista.</a:t>
            </a:r>
          </a:p>
          <a:p>
            <a:pPr marL="652743" lvl="1" indent="-179038">
              <a:buFont typeface="Arial" panose="020B0604020202020204" pitchFamily="34" charset="0"/>
              <a:buChar char="•"/>
            </a:pPr>
            <a:r>
              <a:rPr lang="fi-FI" dirty="0"/>
              <a:t>Luo itsellesi iltarutiinit.</a:t>
            </a:r>
          </a:p>
          <a:p>
            <a:pPr marL="652743" lvl="1" indent="-179038">
              <a:buFont typeface="Arial" panose="020B0604020202020204" pitchFamily="34" charset="0"/>
              <a:buChar char="•"/>
            </a:pPr>
            <a:r>
              <a:rPr lang="fi-FI" dirty="0"/>
              <a:t>Mene vuoteeseen vasta kun olet väsynyt.</a:t>
            </a:r>
          </a:p>
          <a:p>
            <a:pPr marL="652743" lvl="1" indent="-179038">
              <a:buFont typeface="Arial" panose="020B0604020202020204" pitchFamily="34" charset="0"/>
              <a:buChar char="•"/>
            </a:pPr>
            <a:r>
              <a:rPr lang="fi-FI" dirty="0"/>
              <a:t>Nouse aamulla aina samaan aikaan</a:t>
            </a:r>
          </a:p>
          <a:p>
            <a:pPr marL="652743" lvl="2" indent="-179038" defTabSz="947410">
              <a:buFont typeface="Arial" panose="020B0604020202020204" pitchFamily="34" charset="0"/>
              <a:buChar char="•"/>
              <a:defRPr/>
            </a:pPr>
            <a:r>
              <a:rPr lang="fi-FI" dirty="0"/>
              <a:t>Jos ei mene illalla nukkumaan silloin kun väsyttää, vireystaso nousee uudelleen ja seuraava väsymysjakso tulee vasta myöhemmin. Tämä voi vaikeuttaa nukahtamista sykin ”väärässä” kohdassa ja pitää odottaa seuraavaa ”unijunaa”.</a:t>
            </a:r>
            <a:r>
              <a:rPr lang="fi-FI" b="1" dirty="0"/>
              <a:t> </a:t>
            </a:r>
            <a:endParaRPr lang="fi-FI" dirty="0"/>
          </a:p>
        </p:txBody>
      </p:sp>
      <p:sp>
        <p:nvSpPr>
          <p:cNvPr id="4" name="Dian numeron paikkamerkki 3"/>
          <p:cNvSpPr>
            <a:spLocks noGrp="1"/>
          </p:cNvSpPr>
          <p:nvPr>
            <p:ph type="sldNum" sz="quarter" idx="10"/>
          </p:nvPr>
        </p:nvSpPr>
        <p:spPr/>
        <p:txBody>
          <a:bodyPr/>
          <a:lstStyle/>
          <a:p>
            <a:fld id="{34B8B91C-01EF-4DAD-A76F-53D316C47DC9}" type="slidenum">
              <a:rPr lang="fi-FI" smtClean="0"/>
              <a:pPr/>
              <a:t>18</a:t>
            </a:fld>
            <a:endParaRPr lang="fi-FI"/>
          </a:p>
        </p:txBody>
      </p:sp>
    </p:spTree>
    <p:extLst>
      <p:ext uri="{BB962C8B-B14F-4D97-AF65-F5344CB8AC3E}">
        <p14:creationId xmlns:p14="http://schemas.microsoft.com/office/powerpoint/2010/main" val="533703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4B8B91C-01EF-4DAD-A76F-53D316C47DC9}" type="slidenum">
              <a:rPr lang="fi-FI" smtClean="0"/>
              <a:pPr/>
              <a:t>19</a:t>
            </a:fld>
            <a:endParaRPr lang="fi-FI"/>
          </a:p>
        </p:txBody>
      </p:sp>
    </p:spTree>
    <p:extLst>
      <p:ext uri="{BB962C8B-B14F-4D97-AF65-F5344CB8AC3E}">
        <p14:creationId xmlns:p14="http://schemas.microsoft.com/office/powerpoint/2010/main" val="621004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7639" indent="-177639" defTabSz="947410">
              <a:buFont typeface="Arial" panose="020B0604020202020204" pitchFamily="34" charset="0"/>
              <a:buChar char="•"/>
              <a:defRPr/>
            </a:pPr>
            <a:r>
              <a:rPr lang="fi-FI" dirty="0">
                <a:latin typeface="+mn-lt"/>
              </a:rPr>
              <a:t>Tupakka</a:t>
            </a:r>
            <a:r>
              <a:rPr lang="fi-FI" baseline="0" dirty="0">
                <a:latin typeface="+mn-lt"/>
              </a:rPr>
              <a:t> </a:t>
            </a:r>
            <a:r>
              <a:rPr lang="fi-FI" dirty="0">
                <a:latin typeface="+mn-lt"/>
              </a:rPr>
              <a:t>saa aikaan aivoissa kemiallisen nautinnon kokemuksen.</a:t>
            </a:r>
          </a:p>
          <a:p>
            <a:pPr marL="177639" indent="-177639" defTabSz="947410">
              <a:buFont typeface="Arial" panose="020B0604020202020204" pitchFamily="34" charset="0"/>
              <a:buChar char="•"/>
              <a:defRPr/>
            </a:pPr>
            <a:r>
              <a:rPr lang="fi-FI" dirty="0">
                <a:latin typeface="+mn-lt"/>
              </a:rPr>
              <a:t>Tupakka vaikuttaa aivoihin verenkierron kautta. Nikotiini, häkä ja muut haitalliset aineet supistavat suonia.</a:t>
            </a:r>
            <a:r>
              <a:rPr lang="fi-FI" baseline="0" dirty="0">
                <a:latin typeface="+mn-lt"/>
              </a:rPr>
              <a:t> </a:t>
            </a:r>
            <a:r>
              <a:rPr lang="fi-FI" dirty="0">
                <a:latin typeface="+mn-lt"/>
              </a:rPr>
              <a:t>Tämä moninkertaistaa kohonneen verenpaineen haittavaikutukset ja </a:t>
            </a:r>
            <a:r>
              <a:rPr lang="fi-FI" dirty="0">
                <a:latin typeface="+mn-lt"/>
                <a:cs typeface="Times New Roman"/>
              </a:rPr>
              <a:t>se</a:t>
            </a:r>
            <a:r>
              <a:rPr lang="fi-FI" baseline="0" dirty="0">
                <a:latin typeface="+mn-lt"/>
                <a:cs typeface="Times New Roman"/>
              </a:rPr>
              <a:t> voi</a:t>
            </a:r>
            <a:r>
              <a:rPr lang="fi-FI" dirty="0">
                <a:latin typeface="+mn-lt"/>
              </a:rPr>
              <a:t> pahimmillaan aiheuttaa aivoverenkiertohäiriön tai sydäninfarktin. Jos suonissa on valmiiksi heikko kohta tai pullistuma, voi myös syntyä aivoverenvuoto.</a:t>
            </a:r>
          </a:p>
          <a:p>
            <a:pPr marL="177639" indent="-177639" defTabSz="947410">
              <a:buFont typeface="Arial" panose="020B0604020202020204" pitchFamily="34" charset="0"/>
              <a:buChar char="•"/>
              <a:defRPr/>
            </a:pPr>
            <a:r>
              <a:rPr lang="fi-FI" dirty="0">
                <a:latin typeface="+mn-lt"/>
              </a:rPr>
              <a:t>Aivoinfarktiriski 2–9-kertainen, kasvaa suorassa suhteessa päivittäiseen savukemäärään</a:t>
            </a:r>
            <a:r>
              <a:rPr lang="fi-FI" baseline="0" dirty="0">
                <a:latin typeface="+mn-lt"/>
              </a:rPr>
              <a:t> </a:t>
            </a:r>
            <a:r>
              <a:rPr lang="fi-FI" baseline="0" dirty="0">
                <a:latin typeface="+mn-lt"/>
                <a:sym typeface="Wingdings" panose="05000000000000000000" pitchFamily="2" charset="2"/>
              </a:rPr>
              <a:t> kun suonet ovat supistuneena, voi jo pienikin hyytymä aiheuttaa massiivisen aivoinfarktin</a:t>
            </a:r>
            <a:endParaRPr lang="fi-FI" dirty="0">
              <a:latin typeface="+mn-lt"/>
            </a:endParaRPr>
          </a:p>
          <a:p>
            <a:pPr marL="177639" indent="-177639" defTabSz="947410">
              <a:buFont typeface="Arial" panose="020B0604020202020204" pitchFamily="34" charset="0"/>
              <a:buChar char="•"/>
              <a:defRPr/>
            </a:pPr>
            <a:r>
              <a:rPr lang="fi-FI" dirty="0">
                <a:latin typeface="+mn-lt"/>
              </a:rPr>
              <a:t>Nostaa sydämen sykettä ja kohottaa verenpainetta.</a:t>
            </a:r>
            <a:endParaRPr lang="fi-FI" dirty="0"/>
          </a:p>
          <a:p>
            <a:pPr marL="0" indent="0">
              <a:buFont typeface="Arial" panose="020B0604020202020204" pitchFamily="34" charset="0"/>
              <a:buNone/>
            </a:pPr>
            <a:endParaRPr lang="fi-FI" dirty="0"/>
          </a:p>
          <a:p>
            <a:endParaRPr lang="fi-FI" dirty="0"/>
          </a:p>
        </p:txBody>
      </p:sp>
      <p:sp>
        <p:nvSpPr>
          <p:cNvPr id="4" name="Dian numeron paikkamerkki 3"/>
          <p:cNvSpPr>
            <a:spLocks noGrp="1"/>
          </p:cNvSpPr>
          <p:nvPr>
            <p:ph type="sldNum" sz="quarter" idx="10"/>
          </p:nvPr>
        </p:nvSpPr>
        <p:spPr/>
        <p:txBody>
          <a:bodyPr/>
          <a:lstStyle/>
          <a:p>
            <a:fld id="{34B8B91C-01EF-4DAD-A76F-53D316C47DC9}" type="slidenum">
              <a:rPr lang="fi-FI" smtClean="0"/>
              <a:pPr/>
              <a:t>20</a:t>
            </a:fld>
            <a:endParaRPr lang="fi-FI"/>
          </a:p>
        </p:txBody>
      </p:sp>
    </p:spTree>
    <p:extLst>
      <p:ext uri="{BB962C8B-B14F-4D97-AF65-F5344CB8AC3E}">
        <p14:creationId xmlns:p14="http://schemas.microsoft.com/office/powerpoint/2010/main" val="232385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9038" indent="-179038">
              <a:buFont typeface="Arial" panose="020B0604020202020204" pitchFamily="34" charset="0"/>
              <a:buChar char="•"/>
            </a:pPr>
            <a:r>
              <a:rPr lang="fi-FI" b="1" dirty="0"/>
              <a:t>Aivot ovat verisuonielin</a:t>
            </a:r>
          </a:p>
          <a:p>
            <a:pPr marL="179038" indent="-179038">
              <a:buFont typeface="Arial" panose="020B0604020202020204" pitchFamily="34" charset="0"/>
              <a:buChar char="•"/>
            </a:pPr>
            <a:r>
              <a:rPr lang="fi-FI" b="1" dirty="0"/>
              <a:t>Tunneaivokuori</a:t>
            </a:r>
            <a:r>
              <a:rPr lang="fi-FI" dirty="0"/>
              <a:t> kehittyy voimakkaasti ensimmäisen elinvuoden aikana</a:t>
            </a:r>
          </a:p>
          <a:p>
            <a:pPr marL="179038" lvl="1" indent="-179038"/>
            <a:r>
              <a:rPr lang="fi-FI" i="1" dirty="0"/>
              <a:t>Varhainen vuorovaikutus</a:t>
            </a:r>
            <a:r>
              <a:rPr lang="fi-FI" dirty="0"/>
              <a:t>; katseet, kasvot, kosketus ja äänet tukevat kehitystä</a:t>
            </a:r>
          </a:p>
          <a:p>
            <a:pPr marL="179038" indent="-179038" defTabSz="947410">
              <a:buFont typeface="Arial" panose="020B0604020202020204" pitchFamily="34" charset="0"/>
              <a:buChar char="•"/>
              <a:defRPr/>
            </a:pPr>
            <a:r>
              <a:rPr lang="fi-FI" b="1" dirty="0"/>
              <a:t>Neuronit eli hermosolut</a:t>
            </a:r>
            <a:r>
              <a:rPr lang="fi-FI" dirty="0"/>
              <a:t> toimivat pääasiassa signaalien välittäjinä ja prosessoijina sekä muistina.</a:t>
            </a:r>
            <a:endParaRPr lang="fi-FI" i="1" dirty="0"/>
          </a:p>
          <a:p>
            <a:pPr marL="179038" lvl="1" indent="-179038"/>
            <a:r>
              <a:rPr lang="fi-FI" i="1" dirty="0"/>
              <a:t>Hermosolujen eli neuronien välisten yhteyksien</a:t>
            </a:r>
            <a:r>
              <a:rPr lang="fi-FI" dirty="0"/>
              <a:t> syntyminen jatkuu jossain määrin läpi elämän, mutta on kiivaimmillaan </a:t>
            </a:r>
            <a:r>
              <a:rPr lang="fi-FI" b="1" dirty="0"/>
              <a:t>parivuotiaalla lapsella.</a:t>
            </a:r>
          </a:p>
          <a:p>
            <a:pPr marL="179038" indent="-179038" defTabSz="947410">
              <a:buFont typeface="Arial" panose="020B0604020202020204" pitchFamily="34" charset="0"/>
              <a:buChar char="•"/>
              <a:defRPr/>
            </a:pPr>
            <a:r>
              <a:rPr lang="fi-FI" b="1" dirty="0"/>
              <a:t>Gliasolujen</a:t>
            </a:r>
            <a:r>
              <a:rPr lang="fi-FI" dirty="0"/>
              <a:t> tehtävänä on huolehtia erilaisista aputehtävistä kuten myeliinitupen muodostamisesta, kemiallisen tasapainon säätelystä ja aineiden kuljetuksesta verisuonten ja neuronien välillä.</a:t>
            </a:r>
            <a:endParaRPr lang="fi-FI" b="1" dirty="0"/>
          </a:p>
          <a:p>
            <a:pPr marL="179038" indent="-179038">
              <a:buFont typeface="Arial" panose="020B0604020202020204" pitchFamily="34" charset="0"/>
              <a:buChar char="•"/>
            </a:pPr>
            <a:r>
              <a:rPr lang="fi-FI" b="1" dirty="0"/>
              <a:t>Kouluikäisen</a:t>
            </a:r>
            <a:r>
              <a:rPr lang="fi-FI" dirty="0"/>
              <a:t> lapsen </a:t>
            </a:r>
            <a:r>
              <a:rPr lang="fi-FI" i="1" dirty="0"/>
              <a:t>hienomotoriikka kehittyy</a:t>
            </a:r>
            <a:r>
              <a:rPr lang="fi-FI" dirty="0"/>
              <a:t>, jolloin käden ja silmän yhteistyö paranee. Lapsi myös oppii ymmärtämään aiempaa paremmin syy-seuraussuhteita, jonka lisäksi hän osaa luokitella ja yhdistellä esineitä ja asioita.</a:t>
            </a:r>
          </a:p>
          <a:p>
            <a:pPr marL="179038" lvl="1" indent="-179038"/>
            <a:r>
              <a:rPr lang="fi-FI" i="1" dirty="0"/>
              <a:t>Aivojen neurobiologisen kehityksen</a:t>
            </a:r>
            <a:r>
              <a:rPr lang="fi-FI" dirty="0"/>
              <a:t> sanotaan olevan valmis 20</a:t>
            </a:r>
            <a:r>
              <a:rPr lang="fi-FI" dirty="0">
                <a:latin typeface="+mn-lt"/>
              </a:rPr>
              <a:t>–</a:t>
            </a:r>
            <a:r>
              <a:rPr lang="fi-FI" dirty="0"/>
              <a:t>25 vuoden iässä.</a:t>
            </a:r>
          </a:p>
          <a:p>
            <a:pPr marL="179038" indent="-179038">
              <a:buFont typeface="Arial" panose="020B0604020202020204" pitchFamily="34" charset="0"/>
              <a:buChar char="•"/>
            </a:pPr>
            <a:r>
              <a:rPr lang="fi-FI" b="1" dirty="0"/>
              <a:t>Aivojen hermoverkot</a:t>
            </a:r>
            <a:r>
              <a:rPr lang="fi-FI" dirty="0"/>
              <a:t> muuttuvat vielä aikuisiälläkin, kun ihminen esimerkiksi oppii uutta tai toipuu aivovauriosta.</a:t>
            </a:r>
          </a:p>
          <a:p>
            <a:pPr marL="179038" indent="-179038">
              <a:buFont typeface="Arial" panose="020B0604020202020204" pitchFamily="34" charset="0"/>
              <a:buChar char="•"/>
            </a:pPr>
            <a:r>
              <a:rPr lang="fi-FI" b="1" dirty="0"/>
              <a:t>Nykytiedon mukaan hermosolut</a:t>
            </a:r>
            <a:r>
              <a:rPr lang="fi-FI" b="1" baseline="0" dirty="0"/>
              <a:t> myös uusiutuvat</a:t>
            </a:r>
            <a:r>
              <a:rPr lang="fi-FI" baseline="0" dirty="0"/>
              <a:t> ja eheytyvät, mutta se vaatii haastavaa oppimista – jos oppiminen ei ole riittävän haastavaa, ei uudet syntyneet hermosolut pysy hengissä </a:t>
            </a:r>
            <a:r>
              <a:rPr lang="fi-FI" baseline="0" dirty="0">
                <a:sym typeface="Wingdings" panose="05000000000000000000" pitchFamily="2" charset="2"/>
              </a:rPr>
              <a:t> uusien taitojen oppiminen vaatii paljon toistoa esim. kuntoutuksessa.</a:t>
            </a:r>
            <a:endParaRPr lang="fi-FI" dirty="0"/>
          </a:p>
        </p:txBody>
      </p:sp>
      <p:sp>
        <p:nvSpPr>
          <p:cNvPr id="4" name="Dian numeron paikkamerkki 3"/>
          <p:cNvSpPr>
            <a:spLocks noGrp="1"/>
          </p:cNvSpPr>
          <p:nvPr>
            <p:ph type="sldNum" sz="quarter" idx="10"/>
          </p:nvPr>
        </p:nvSpPr>
        <p:spPr/>
        <p:txBody>
          <a:bodyPr/>
          <a:lstStyle/>
          <a:p>
            <a:fld id="{34B8B91C-01EF-4DAD-A76F-53D316C47DC9}" type="slidenum">
              <a:rPr lang="fi-FI" smtClean="0"/>
              <a:pPr/>
              <a:t>2</a:t>
            </a:fld>
            <a:endParaRPr lang="fi-FI"/>
          </a:p>
        </p:txBody>
      </p:sp>
    </p:spTree>
    <p:extLst>
      <p:ext uri="{BB962C8B-B14F-4D97-AF65-F5344CB8AC3E}">
        <p14:creationId xmlns:p14="http://schemas.microsoft.com/office/powerpoint/2010/main" val="1721322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7639" indent="-177639" defTabSz="947410">
              <a:buFont typeface="Arial" panose="020B0604020202020204" pitchFamily="34" charset="0"/>
              <a:buChar char="•"/>
              <a:defRPr/>
            </a:pPr>
            <a:r>
              <a:rPr lang="fi-FI" dirty="0"/>
              <a:t>Kun alkoholinkäyttö jatkuu pitkään, seurauksena on aivosolujen kuolemaa.</a:t>
            </a:r>
          </a:p>
          <a:p>
            <a:pPr marL="177639" indent="-177639" defTabSz="947410">
              <a:buFont typeface="Arial" panose="020B0604020202020204" pitchFamily="34" charset="0"/>
              <a:buChar char="•"/>
              <a:defRPr/>
            </a:pPr>
            <a:r>
              <a:rPr lang="fi-FI" dirty="0"/>
              <a:t>Yli 2 annosta päivässä alkoholia käyttävät keski-ikäiset sairastuvat aivoverenkiertohäiriöön todennäköisemmin kuin kohtuullisemmin alkoholia käyttävät.</a:t>
            </a:r>
          </a:p>
          <a:p>
            <a:pPr marL="177639" indent="-177639" defTabSz="947410">
              <a:buFont typeface="Arial" panose="020B0604020202020204" pitchFamily="34" charset="0"/>
              <a:buChar char="•"/>
              <a:defRPr/>
            </a:pPr>
            <a:r>
              <a:rPr lang="fi-FI" dirty="0"/>
              <a:t>Alkoholi nostaa verenpainetta ja krapula aiheuttaa nestehukkaa ja suolojen epätasapainoa, jotka lisäävät rytmihäiriöriskiä.</a:t>
            </a:r>
          </a:p>
        </p:txBody>
      </p:sp>
      <p:sp>
        <p:nvSpPr>
          <p:cNvPr id="4" name="Dian numeron paikkamerkki 3"/>
          <p:cNvSpPr>
            <a:spLocks noGrp="1"/>
          </p:cNvSpPr>
          <p:nvPr>
            <p:ph type="sldNum" sz="quarter" idx="10"/>
          </p:nvPr>
        </p:nvSpPr>
        <p:spPr/>
        <p:txBody>
          <a:bodyPr/>
          <a:lstStyle/>
          <a:p>
            <a:fld id="{34B8B91C-01EF-4DAD-A76F-53D316C47DC9}" type="slidenum">
              <a:rPr lang="fi-FI" smtClean="0"/>
              <a:pPr/>
              <a:t>21</a:t>
            </a:fld>
            <a:endParaRPr lang="fi-FI"/>
          </a:p>
        </p:txBody>
      </p:sp>
    </p:spTree>
    <p:extLst>
      <p:ext uri="{BB962C8B-B14F-4D97-AF65-F5344CB8AC3E}">
        <p14:creationId xmlns:p14="http://schemas.microsoft.com/office/powerpoint/2010/main" val="1958809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7639" indent="-177639">
              <a:buFont typeface="Arial" panose="020B0604020202020204" pitchFamily="34" charset="0"/>
              <a:buChar char="•"/>
            </a:pPr>
            <a:r>
              <a:rPr lang="fi-FI" dirty="0"/>
              <a:t>Verenpaine tarkoittaa valtimoissa vallitsevaa painetta. Paine syntyy, kun sydän supistuu ja pumppaa verta valtimoihin. Verenpaine kohoaa, kun ihminen jännittää, liikkuu tai ponnistelee. Tilapäinen verenpaineen vaihtelu on normaalia. Jatkuvasti koholla oleva verenpaine vaurioittaa sydänlihasta ja verisuonia.</a:t>
            </a:r>
          </a:p>
          <a:p>
            <a:pPr marL="651344" lvl="1" indent="-177639">
              <a:buFont typeface="Arial" panose="020B0604020202020204" pitchFamily="34" charset="0"/>
              <a:buChar char="•"/>
            </a:pPr>
            <a:r>
              <a:rPr lang="fi-FI" dirty="0"/>
              <a:t>Kohonnut verenpaine on yksi valtimotautien suurimmista vaaratekijöistä, vaikka se ei luotettavasti näy eikä tunnu, joten sen saa selville vain mittaamalla.</a:t>
            </a:r>
          </a:p>
          <a:p>
            <a:pPr marL="177639" indent="-177639">
              <a:buFont typeface="Arial" panose="020B0604020202020204" pitchFamily="34" charset="0"/>
              <a:buChar char="•"/>
            </a:pPr>
            <a:r>
              <a:rPr lang="fi-FI" dirty="0"/>
              <a:t>Pitkään jatkuessaan kohonnut verenpaine voi johtaa valtimoiden kovettumiseen. Kohonneen verenpaineen seurauksena voi olla aivoverenkierronhäiriö.</a:t>
            </a:r>
            <a:r>
              <a:rPr lang="fi-FI" b="1" dirty="0"/>
              <a:t> </a:t>
            </a:r>
          </a:p>
          <a:p>
            <a:pPr marL="177639" indent="-177639" defTabSz="947410">
              <a:buFont typeface="Arial" panose="020B0604020202020204" pitchFamily="34" charset="0"/>
              <a:buChar char="•"/>
              <a:defRPr/>
            </a:pPr>
            <a:r>
              <a:rPr lang="fi-FI" b="1" dirty="0"/>
              <a:t>Se on </a:t>
            </a:r>
            <a:r>
              <a:rPr lang="fi-FI" b="1" dirty="0" err="1"/>
              <a:t>AVH:n</a:t>
            </a:r>
            <a:r>
              <a:rPr lang="fi-FI" b="1" dirty="0"/>
              <a:t> tärkein riskitekijä, johon voi itse vaikuttaa!</a:t>
            </a:r>
          </a:p>
          <a:p>
            <a:pPr marL="177639" indent="-177639">
              <a:buFont typeface="Arial" panose="020B0604020202020204" pitchFamily="34" charset="0"/>
              <a:buChar char="•"/>
            </a:pPr>
            <a:r>
              <a:rPr lang="fi-FI" b="1" dirty="0"/>
              <a:t>Verenpainetauti on yleinen sairaus:</a:t>
            </a:r>
          </a:p>
          <a:p>
            <a:pPr marL="177639" indent="-177639">
              <a:buFont typeface="Arial" panose="020B0604020202020204" pitchFamily="34" charset="0"/>
              <a:buChar char="•"/>
            </a:pPr>
            <a:r>
              <a:rPr lang="fi-FI" dirty="0"/>
              <a:t>Aiheuttaa vuosittain 9,4 miljoonan ihmisen kuoleman.</a:t>
            </a:r>
          </a:p>
          <a:p>
            <a:pPr marL="651344" lvl="1" indent="-177639">
              <a:buFont typeface="Arial" panose="020B0604020202020204" pitchFamily="34" charset="0"/>
              <a:buChar char="•"/>
            </a:pPr>
            <a:r>
              <a:rPr lang="fi-FI" dirty="0"/>
              <a:t>Kahdella miljoonalla suomalaisella on kohonnut verenpaine.</a:t>
            </a:r>
          </a:p>
          <a:p>
            <a:pPr marL="651344" lvl="1" indent="-177639">
              <a:buFont typeface="Arial" panose="020B0604020202020204" pitchFamily="34" charset="0"/>
              <a:buChar char="•"/>
            </a:pPr>
            <a:r>
              <a:rPr lang="fi-FI" dirty="0"/>
              <a:t>Aivoverenkiertohäiriöön sairastuu vuosittain 25 000 ihmistä.</a:t>
            </a:r>
          </a:p>
          <a:p>
            <a:pPr marL="177639" indent="-177639">
              <a:buFont typeface="Arial" panose="020B0604020202020204" pitchFamily="34" charset="0"/>
              <a:buChar char="•"/>
            </a:pPr>
            <a:r>
              <a:rPr lang="fi-FI" dirty="0"/>
              <a:t>Suurin osa ruokavaliomme suolasta on piilosuolaa, joka on peräisin elintarvikkeista kuten leivästä, lihavalmisteista, rasvoista ja meijerituotteista.</a:t>
            </a:r>
          </a:p>
          <a:p>
            <a:pPr marL="651344" lvl="1" indent="-177639">
              <a:buFont typeface="Arial" panose="020B0604020202020204" pitchFamily="34" charset="0"/>
              <a:buChar char="•"/>
            </a:pPr>
            <a:r>
              <a:rPr lang="fi-FI" b="1" dirty="0"/>
              <a:t>Päivittäinen suositus suolan määrästä on 5g</a:t>
            </a:r>
            <a:r>
              <a:rPr lang="fi-FI" dirty="0"/>
              <a:t>!</a:t>
            </a:r>
          </a:p>
          <a:p>
            <a:pPr marL="651344" lvl="1" indent="-177639">
              <a:buFont typeface="Arial" panose="020B0604020202020204" pitchFamily="34" charset="0"/>
              <a:buChar char="•"/>
            </a:pPr>
            <a:r>
              <a:rPr lang="fi-FI" b="1" dirty="0"/>
              <a:t>Suolan vähentäminen on hyvä tapa alentaa verenpainetta.</a:t>
            </a:r>
            <a:r>
              <a:rPr lang="fi-FI" dirty="0"/>
              <a:t> </a:t>
            </a:r>
          </a:p>
          <a:p>
            <a:pPr marL="177639" indent="-177639">
              <a:buFont typeface="Arial" panose="020B0604020202020204" pitchFamily="34" charset="0"/>
              <a:buChar char="•"/>
            </a:pPr>
            <a:r>
              <a:rPr lang="fi-FI" b="1" dirty="0"/>
              <a:t>Jos tarvitset verenpainelääkettä, ota se!</a:t>
            </a:r>
          </a:p>
        </p:txBody>
      </p:sp>
      <p:sp>
        <p:nvSpPr>
          <p:cNvPr id="4" name="Dian numeron paikkamerkki 3"/>
          <p:cNvSpPr>
            <a:spLocks noGrp="1"/>
          </p:cNvSpPr>
          <p:nvPr>
            <p:ph type="sldNum" sz="quarter" idx="10"/>
          </p:nvPr>
        </p:nvSpPr>
        <p:spPr/>
        <p:txBody>
          <a:bodyPr/>
          <a:lstStyle/>
          <a:p>
            <a:fld id="{34B8B91C-01EF-4DAD-A76F-53D316C47DC9}" type="slidenum">
              <a:rPr lang="fi-FI" smtClean="0"/>
              <a:pPr/>
              <a:t>22</a:t>
            </a:fld>
            <a:endParaRPr lang="fi-FI"/>
          </a:p>
        </p:txBody>
      </p:sp>
    </p:spTree>
    <p:extLst>
      <p:ext uri="{BB962C8B-B14F-4D97-AF65-F5344CB8AC3E}">
        <p14:creationId xmlns:p14="http://schemas.microsoft.com/office/powerpoint/2010/main" val="3282394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7639" indent="-177639">
              <a:buFont typeface="Arial" panose="020B0604020202020204" pitchFamily="34" charset="0"/>
              <a:buChar char="•"/>
            </a:pPr>
            <a:r>
              <a:rPr lang="fi-FI" dirty="0"/>
              <a:t>Jatkuva tietotulva, tehokkuuden vaatimukset ja kiire voivat johtaa liialliseen stressiin.</a:t>
            </a:r>
          </a:p>
          <a:p>
            <a:pPr marL="177639" indent="-177639" defTabSz="947410">
              <a:buFont typeface="Arial" panose="020B0604020202020204" pitchFamily="34" charset="0"/>
              <a:buChar char="•"/>
              <a:defRPr/>
            </a:pPr>
            <a:r>
              <a:rPr lang="fi-FI" dirty="0"/>
              <a:t>Ns. positiivinen stressi ei ole pahasta, jos myös palautumiselle on riittävästi aikaa. </a:t>
            </a:r>
          </a:p>
          <a:p>
            <a:pPr marL="177639" indent="-177639" defTabSz="947410">
              <a:buFont typeface="Arial" panose="020B0604020202020204" pitchFamily="34" charset="0"/>
              <a:buChar char="•"/>
              <a:defRPr/>
            </a:pPr>
            <a:r>
              <a:rPr lang="fi-FI" dirty="0"/>
              <a:t>Liiallinen stressi nostaa verenpainetta, joka pitkään koholla ollessaan vahingoittaa aivoja.</a:t>
            </a:r>
          </a:p>
          <a:p>
            <a:pPr marL="177639" indent="-177639" defTabSz="947410">
              <a:buFont typeface="Arial" panose="020B0604020202020204" pitchFamily="34" charset="0"/>
              <a:buChar char="•"/>
              <a:defRPr/>
            </a:pPr>
            <a:r>
              <a:rPr lang="fi-FI" dirty="0"/>
              <a:t>Tässä on hyvä kohta kertoa mahdollisista omista kokemuksista!</a:t>
            </a:r>
          </a:p>
        </p:txBody>
      </p:sp>
      <p:sp>
        <p:nvSpPr>
          <p:cNvPr id="4" name="Dian numeron paikkamerkki 3"/>
          <p:cNvSpPr>
            <a:spLocks noGrp="1"/>
          </p:cNvSpPr>
          <p:nvPr>
            <p:ph type="sldNum" sz="quarter" idx="10"/>
          </p:nvPr>
        </p:nvSpPr>
        <p:spPr/>
        <p:txBody>
          <a:bodyPr/>
          <a:lstStyle/>
          <a:p>
            <a:fld id="{34B8B91C-01EF-4DAD-A76F-53D316C47DC9}" type="slidenum">
              <a:rPr lang="fi-FI" smtClean="0"/>
              <a:pPr/>
              <a:t>23</a:t>
            </a:fld>
            <a:endParaRPr lang="fi-FI"/>
          </a:p>
        </p:txBody>
      </p:sp>
    </p:spTree>
    <p:extLst>
      <p:ext uri="{BB962C8B-B14F-4D97-AF65-F5344CB8AC3E}">
        <p14:creationId xmlns:p14="http://schemas.microsoft.com/office/powerpoint/2010/main" val="739056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7639" indent="-177639">
              <a:buFont typeface="Arial" panose="020B0604020202020204" pitchFamily="34" charset="0"/>
              <a:buChar char="•"/>
            </a:pPr>
            <a:r>
              <a:rPr lang="fi-FI" dirty="0"/>
              <a:t>Tee jotain sellaista, mikä saa juuri sinut rauhoittumaan. Vaihtoehtoja riittää: hengitysharjoitukset, </a:t>
            </a:r>
            <a:r>
              <a:rPr lang="fi-FI" dirty="0" err="1"/>
              <a:t>mindfulness</a:t>
            </a:r>
            <a:r>
              <a:rPr lang="fi-FI" dirty="0"/>
              <a:t>, liikunta, musiikin kuuntelu, käsityöt, muut mieluisat harrastukset, jotka vievät ajatukset pois stressaavista asioista, ystävien tapaaminen, kulttuurielämykset…</a:t>
            </a:r>
          </a:p>
          <a:p>
            <a:pPr marL="177639" indent="-177639">
              <a:buFont typeface="Arial" panose="020B0604020202020204" pitchFamily="34" charset="0"/>
              <a:buChar char="•"/>
            </a:pPr>
            <a:r>
              <a:rPr lang="fi-FI" dirty="0"/>
              <a:t>Voit kokeilla myös somepaastoa</a:t>
            </a:r>
            <a:r>
              <a:rPr lang="fi-FI" baseline="0" dirty="0"/>
              <a:t> </a:t>
            </a:r>
            <a:r>
              <a:rPr lang="fi-FI" baseline="0" dirty="0">
                <a:sym typeface="Wingdings" panose="05000000000000000000" pitchFamily="2" charset="2"/>
              </a:rPr>
              <a:t> aina ei tarvitse olla tavoitettavissa tai käytettävissä, sosiaaliset mediat (esim. Facebook) antavat helposti äänimerkkejä viesteistä ja houkuttelevat älylaitetta.</a:t>
            </a:r>
            <a:endParaRPr lang="fi-FI" dirty="0"/>
          </a:p>
          <a:p>
            <a:pPr marL="177639" indent="-177639">
              <a:buFont typeface="Arial" panose="020B0604020202020204" pitchFamily="34" charset="0"/>
              <a:buChar char="•"/>
            </a:pPr>
            <a:r>
              <a:rPr lang="fi-FI" dirty="0"/>
              <a:t>Luontoliikunta auttaa monia: metsässä kulkeminen kohentaa sekä fysiikkaa että psyykkistä terveyttä. Stressi katoaa puiden sekaan, mieli rauhoittuu hiljaisemmassa äänimaisemassa ja koko ihminen rentoutuu,</a:t>
            </a:r>
            <a:r>
              <a:rPr lang="fi-FI" dirty="0">
                <a:sym typeface="Wingdings" panose="05000000000000000000" pitchFamily="2" charset="2"/>
              </a:rPr>
              <a:t> verenpaine ja syke laskevat.</a:t>
            </a:r>
          </a:p>
          <a:p>
            <a:pPr marL="651344" lvl="1" indent="-177639">
              <a:buFont typeface="Arial" panose="020B0604020202020204" pitchFamily="34" charset="0"/>
              <a:buChar char="•"/>
            </a:pPr>
            <a:r>
              <a:rPr lang="fi-FI" dirty="0"/>
              <a:t>Jo parikymmentä minuuttia – ja verenpaine laskee. Viisi minuuttia metsässä riittää kohottamaan mielialaa.</a:t>
            </a:r>
          </a:p>
        </p:txBody>
      </p:sp>
      <p:sp>
        <p:nvSpPr>
          <p:cNvPr id="4" name="Dian numeron paikkamerkki 3"/>
          <p:cNvSpPr>
            <a:spLocks noGrp="1"/>
          </p:cNvSpPr>
          <p:nvPr>
            <p:ph type="sldNum" sz="quarter" idx="10"/>
          </p:nvPr>
        </p:nvSpPr>
        <p:spPr/>
        <p:txBody>
          <a:bodyPr/>
          <a:lstStyle/>
          <a:p>
            <a:fld id="{34B8B91C-01EF-4DAD-A76F-53D316C47DC9}" type="slidenum">
              <a:rPr lang="fi-FI" smtClean="0"/>
              <a:pPr/>
              <a:t>24</a:t>
            </a:fld>
            <a:endParaRPr lang="fi-FI"/>
          </a:p>
        </p:txBody>
      </p:sp>
    </p:spTree>
    <p:extLst>
      <p:ext uri="{BB962C8B-B14F-4D97-AF65-F5344CB8AC3E}">
        <p14:creationId xmlns:p14="http://schemas.microsoft.com/office/powerpoint/2010/main" val="3218728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7639" indent="-177639" algn="just">
              <a:buFont typeface="Arial" panose="020B0604020202020204" pitchFamily="34" charset="0"/>
              <a:buChar char="•"/>
            </a:pPr>
            <a:r>
              <a:rPr lang="fi-FI" dirty="0"/>
              <a:t>Nämä kysymykset voisi kysyä luennolla ja pitää sellainen</a:t>
            </a:r>
            <a:r>
              <a:rPr lang="fi-FI" baseline="0" dirty="0"/>
              <a:t> pieni hetki taukoa puhumisessa, että jokainen kuuntelija ehtisi miettiä asiaa tovin. </a:t>
            </a:r>
          </a:p>
          <a:p>
            <a:pPr marL="177639" indent="-177639" algn="just">
              <a:buFont typeface="Arial" panose="020B0604020202020204" pitchFamily="34" charset="0"/>
              <a:buChar char="•"/>
            </a:pPr>
            <a:r>
              <a:rPr lang="fi-FI" b="1" baseline="0" dirty="0"/>
              <a:t>Taustatietoja:</a:t>
            </a:r>
            <a:endParaRPr lang="fi-FI" b="1" dirty="0"/>
          </a:p>
          <a:p>
            <a:pPr marL="651344" lvl="1" indent="-177639" algn="just">
              <a:buFont typeface="Arial" panose="020B0604020202020204" pitchFamily="34" charset="0"/>
              <a:buChar char="•"/>
            </a:pPr>
            <a:r>
              <a:rPr lang="fi-FI" b="1" dirty="0"/>
              <a:t>ADT:ssä</a:t>
            </a:r>
            <a:r>
              <a:rPr lang="fi-FI" baseline="0" dirty="0"/>
              <a:t> </a:t>
            </a:r>
            <a:r>
              <a:rPr lang="fi-FI" b="1" baseline="0" dirty="0"/>
              <a:t>on kyse</a:t>
            </a:r>
            <a:r>
              <a:rPr lang="fi-FI" dirty="0"/>
              <a:t> ilmiöstä, jossa ihmisen tarkkaavaisuus alkaa herpaantua samaan tapaan kuin kehityksellisistä tarkkaavuushäiriöistä kärsivillä ihmisillä, joilla on diagnosoitu esimerkiksi </a:t>
            </a:r>
            <a:r>
              <a:rPr lang="fi-FI" b="1" dirty="0"/>
              <a:t>ADD</a:t>
            </a:r>
            <a:r>
              <a:rPr lang="fi-FI" dirty="0"/>
              <a:t> (</a:t>
            </a:r>
            <a:r>
              <a:rPr lang="fi-FI" i="1" dirty="0"/>
              <a:t>attention deficit disorder</a:t>
            </a:r>
            <a:r>
              <a:rPr lang="fi-FI" dirty="0"/>
              <a:t>) tai </a:t>
            </a:r>
            <a:r>
              <a:rPr lang="fi-FI" b="1" dirty="0"/>
              <a:t>ADHD</a:t>
            </a:r>
            <a:r>
              <a:rPr lang="fi-FI" dirty="0"/>
              <a:t> (</a:t>
            </a:r>
            <a:r>
              <a:rPr lang="fi-FI" i="1" dirty="0"/>
              <a:t>attention deficit hyperactivity disorder</a:t>
            </a:r>
            <a:r>
              <a:rPr lang="fi-FI" dirty="0"/>
              <a:t>).</a:t>
            </a:r>
          </a:p>
          <a:p>
            <a:pPr marL="651344" lvl="1" indent="-177639" algn="just" defTabSz="947410">
              <a:buFont typeface="Arial" panose="020B0604020202020204" pitchFamily="34" charset="0"/>
              <a:buChar char="•"/>
              <a:defRPr/>
            </a:pPr>
            <a:r>
              <a:rPr lang="fi-FI" b="1" baseline="0" dirty="0"/>
              <a:t>On tyypillistä, että ADT:stä kärsivät henkilöt ovat pitkään </a:t>
            </a:r>
            <a:r>
              <a:rPr lang="fi-FI" b="1" dirty="0"/>
              <a:t>hyppineet tehtävästä toiseen</a:t>
            </a:r>
            <a:r>
              <a:rPr lang="fi-FI" b="1" baseline="0" dirty="0"/>
              <a:t>,</a:t>
            </a:r>
            <a:r>
              <a:rPr lang="fi-FI" b="1" dirty="0"/>
              <a:t> laiminlyöneet riittävän unen ja</a:t>
            </a:r>
            <a:r>
              <a:rPr lang="fi-FI" b="1" baseline="0" dirty="0"/>
              <a:t> </a:t>
            </a:r>
            <a:r>
              <a:rPr lang="fi-FI" b="1" baseline="0" dirty="0">
                <a:sym typeface="Wingdings" panose="05000000000000000000" pitchFamily="2" charset="2"/>
              </a:rPr>
              <a:t>n</a:t>
            </a:r>
            <a:r>
              <a:rPr lang="fi-FI" b="1" dirty="0"/>
              <a:t>äin aiheuttaneet itse itselleen tilan, jossa aivot eivät enää toimi normaalisti.</a:t>
            </a:r>
          </a:p>
          <a:p>
            <a:pPr marL="1108544" lvl="2" indent="-177639" algn="just" defTabSz="947410">
              <a:buFont typeface="Arial" panose="020B0604020202020204" pitchFamily="34" charset="0"/>
              <a:buChar char="•"/>
              <a:defRPr/>
            </a:pPr>
            <a:r>
              <a:rPr lang="fi-FI" b="1" dirty="0"/>
              <a:t>Tila on siis itseaiheutettu</a:t>
            </a:r>
            <a:r>
              <a:rPr lang="fi-FI" b="1" baseline="0" dirty="0"/>
              <a:t> tarkkaavaisuushäiriö!</a:t>
            </a:r>
            <a:endParaRPr lang="fi-FI" b="1" dirty="0"/>
          </a:p>
          <a:p>
            <a:pPr marL="651344" lvl="1" indent="-177639" algn="just">
              <a:buFont typeface="Arial" panose="020B0604020202020204" pitchFamily="34" charset="0"/>
              <a:buChar char="•"/>
            </a:pPr>
            <a:r>
              <a:rPr lang="fi-FI" b="0" dirty="0"/>
              <a:t>ADT</a:t>
            </a:r>
            <a:r>
              <a:rPr lang="fi-FI" baseline="0" dirty="0"/>
              <a:t> </a:t>
            </a:r>
            <a:r>
              <a:rPr lang="fi-FI" dirty="0"/>
              <a:t>ei synny hetkessä,</a:t>
            </a:r>
            <a:r>
              <a:rPr lang="fi-FI" baseline="0" dirty="0"/>
              <a:t> mutta siitä toipuminen on mahdollista omien valintojen ja tekojen avulla</a:t>
            </a:r>
            <a:endParaRPr lang="fi-FI" dirty="0"/>
          </a:p>
        </p:txBody>
      </p:sp>
      <p:sp>
        <p:nvSpPr>
          <p:cNvPr id="4" name="Dian numeron paikkamerkki 3"/>
          <p:cNvSpPr>
            <a:spLocks noGrp="1"/>
          </p:cNvSpPr>
          <p:nvPr>
            <p:ph type="sldNum" sz="quarter" idx="10"/>
          </p:nvPr>
        </p:nvSpPr>
        <p:spPr/>
        <p:txBody>
          <a:bodyPr/>
          <a:lstStyle/>
          <a:p>
            <a:fld id="{34B8B91C-01EF-4DAD-A76F-53D316C47DC9}" type="slidenum">
              <a:rPr lang="fi-FI" smtClean="0"/>
              <a:pPr/>
              <a:t>25</a:t>
            </a:fld>
            <a:endParaRPr lang="fi-FI"/>
          </a:p>
        </p:txBody>
      </p:sp>
    </p:spTree>
    <p:extLst>
      <p:ext uri="{BB962C8B-B14F-4D97-AF65-F5344CB8AC3E}">
        <p14:creationId xmlns:p14="http://schemas.microsoft.com/office/powerpoint/2010/main" val="803935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7639" indent="-177639" algn="just">
              <a:buFont typeface="Arial" panose="020B0604020202020204" pitchFamily="34" charset="0"/>
              <a:buChar char="•"/>
            </a:pPr>
            <a:r>
              <a:rPr lang="fi-FI" dirty="0"/>
              <a:t>Myös näitä</a:t>
            </a:r>
            <a:r>
              <a:rPr lang="fi-FI" baseline="0" dirty="0"/>
              <a:t> jokainen kuuntelija voisi miettiä itse ja niistä voi keskustella.</a:t>
            </a:r>
          </a:p>
          <a:p>
            <a:pPr marL="177639" indent="-177639" algn="just">
              <a:buFont typeface="Arial" panose="020B0604020202020204" pitchFamily="34" charset="0"/>
              <a:buChar char="•"/>
            </a:pPr>
            <a:r>
              <a:rPr lang="fi-FI" baseline="0" dirty="0"/>
              <a:t>Katso tietoa </a:t>
            </a:r>
            <a:r>
              <a:rPr lang="fi-FI" baseline="0" dirty="0" err="1"/>
              <a:t>Pomodoro</a:t>
            </a:r>
            <a:r>
              <a:rPr lang="fi-FI" baseline="0" dirty="0"/>
              <a:t> –tekniikasta esim. täältä: </a:t>
            </a:r>
            <a:r>
              <a:rPr lang="fi-FI" dirty="0">
                <a:hlinkClick r:id="rId3"/>
              </a:rPr>
              <a:t>http://gradutakuu.fi/2010/02/18/pomodoro-tekniikalla-tehokkuutta-ja-ajanhallintaa/</a:t>
            </a:r>
            <a:endParaRPr lang="fi-FI" dirty="0"/>
          </a:p>
          <a:p>
            <a:pPr marL="177639" indent="-177639">
              <a:buFont typeface="Arial" panose="020B0604020202020204" pitchFamily="34" charset="0"/>
              <a:buChar char="•"/>
            </a:pPr>
            <a:endParaRPr lang="fi-FI" dirty="0"/>
          </a:p>
          <a:p>
            <a:endParaRPr lang="fi-FI" dirty="0"/>
          </a:p>
        </p:txBody>
      </p:sp>
      <p:sp>
        <p:nvSpPr>
          <p:cNvPr id="4" name="Dian numeron paikkamerkki 3"/>
          <p:cNvSpPr>
            <a:spLocks noGrp="1"/>
          </p:cNvSpPr>
          <p:nvPr>
            <p:ph type="sldNum" sz="quarter" idx="10"/>
          </p:nvPr>
        </p:nvSpPr>
        <p:spPr/>
        <p:txBody>
          <a:bodyPr/>
          <a:lstStyle/>
          <a:p>
            <a:fld id="{34B8B91C-01EF-4DAD-A76F-53D316C47DC9}" type="slidenum">
              <a:rPr lang="fi-FI" smtClean="0"/>
              <a:pPr/>
              <a:t>26</a:t>
            </a:fld>
            <a:endParaRPr lang="fi-FI"/>
          </a:p>
        </p:txBody>
      </p:sp>
    </p:spTree>
    <p:extLst>
      <p:ext uri="{BB962C8B-B14F-4D97-AF65-F5344CB8AC3E}">
        <p14:creationId xmlns:p14="http://schemas.microsoft.com/office/powerpoint/2010/main" val="2358691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7639" indent="-177639" algn="just" defTabSz="947410">
              <a:buFont typeface="Arial" panose="020B0604020202020204" pitchFamily="34" charset="0"/>
              <a:buChar char="•"/>
              <a:defRPr/>
            </a:pPr>
            <a:endParaRPr lang="fi-FI" dirty="0"/>
          </a:p>
          <a:p>
            <a:pPr marL="177639" indent="-177639" algn="just">
              <a:buFont typeface="Arial" panose="020B0604020202020204" pitchFamily="34" charset="0"/>
              <a:buChar char="•"/>
            </a:pPr>
            <a:endParaRPr lang="fi-FI" dirty="0"/>
          </a:p>
          <a:p>
            <a:pPr defTabSz="947410">
              <a:defRPr/>
            </a:pPr>
            <a:endParaRPr lang="fi-FI" dirty="0"/>
          </a:p>
          <a:p>
            <a:pPr marL="177639" indent="-177639">
              <a:buFont typeface="Arial" panose="020B0604020202020204" pitchFamily="34" charset="0"/>
              <a:buChar char="•"/>
            </a:pPr>
            <a:endParaRPr lang="fi-FI" dirty="0"/>
          </a:p>
          <a:p>
            <a:endParaRPr lang="fi-FI" dirty="0"/>
          </a:p>
        </p:txBody>
      </p:sp>
      <p:sp>
        <p:nvSpPr>
          <p:cNvPr id="4" name="Dian numeron paikkamerkki 3"/>
          <p:cNvSpPr>
            <a:spLocks noGrp="1"/>
          </p:cNvSpPr>
          <p:nvPr>
            <p:ph type="sldNum" sz="quarter" idx="10"/>
          </p:nvPr>
        </p:nvSpPr>
        <p:spPr/>
        <p:txBody>
          <a:bodyPr/>
          <a:lstStyle/>
          <a:p>
            <a:fld id="{34B8B91C-01EF-4DAD-A76F-53D316C47DC9}" type="slidenum">
              <a:rPr lang="fi-FI" smtClean="0"/>
              <a:pPr/>
              <a:t>28</a:t>
            </a:fld>
            <a:endParaRPr lang="fi-FI"/>
          </a:p>
        </p:txBody>
      </p:sp>
    </p:spTree>
    <p:extLst>
      <p:ext uri="{BB962C8B-B14F-4D97-AF65-F5344CB8AC3E}">
        <p14:creationId xmlns:p14="http://schemas.microsoft.com/office/powerpoint/2010/main" val="4116686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HUOM!</a:t>
            </a:r>
            <a:r>
              <a:rPr lang="fi-FI" dirty="0"/>
              <a:t> Tätä</a:t>
            </a:r>
            <a:r>
              <a:rPr lang="fi-FI" baseline="0" dirty="0"/>
              <a:t> diaa voi käyttää, jos on aikaa antaa kuulijoiden lukea miettiä listalla olevia vaihtoehtoja.</a:t>
            </a:r>
          </a:p>
        </p:txBody>
      </p:sp>
      <p:sp>
        <p:nvSpPr>
          <p:cNvPr id="4" name="Dian numeron paikkamerkki 3"/>
          <p:cNvSpPr>
            <a:spLocks noGrp="1"/>
          </p:cNvSpPr>
          <p:nvPr>
            <p:ph type="sldNum" sz="quarter" idx="10"/>
          </p:nvPr>
        </p:nvSpPr>
        <p:spPr/>
        <p:txBody>
          <a:bodyPr/>
          <a:lstStyle/>
          <a:p>
            <a:fld id="{34B8B91C-01EF-4DAD-A76F-53D316C47DC9}" type="slidenum">
              <a:rPr lang="fi-FI" smtClean="0"/>
              <a:pPr/>
              <a:t>29</a:t>
            </a:fld>
            <a:endParaRPr lang="fi-FI"/>
          </a:p>
        </p:txBody>
      </p:sp>
    </p:spTree>
    <p:extLst>
      <p:ext uri="{BB962C8B-B14F-4D97-AF65-F5344CB8AC3E}">
        <p14:creationId xmlns:p14="http://schemas.microsoft.com/office/powerpoint/2010/main" val="1871459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HUOM! </a:t>
            </a:r>
            <a:r>
              <a:rPr lang="fi-FI" dirty="0"/>
              <a:t>Lopuksi, jos aikaa jää, voi esitellä liiton aivoterveyssivustoa.</a:t>
            </a:r>
            <a:r>
              <a:rPr lang="fi-FI" baseline="0" dirty="0"/>
              <a:t> Diassa näkyvä osoite aivoterveys.fi toimii linkkinä eli sitä klikkaamalla pääsee sivustolle, jos koneella on verkkoselain ja internetyhteys.</a:t>
            </a:r>
            <a:endParaRPr lang="fi-FI" dirty="0"/>
          </a:p>
        </p:txBody>
      </p:sp>
      <p:sp>
        <p:nvSpPr>
          <p:cNvPr id="4" name="Dian numeron paikkamerkki 3"/>
          <p:cNvSpPr>
            <a:spLocks noGrp="1"/>
          </p:cNvSpPr>
          <p:nvPr>
            <p:ph type="sldNum" sz="quarter" idx="10"/>
          </p:nvPr>
        </p:nvSpPr>
        <p:spPr/>
        <p:txBody>
          <a:bodyPr/>
          <a:lstStyle/>
          <a:p>
            <a:fld id="{34B8B91C-01EF-4DAD-A76F-53D316C47DC9}" type="slidenum">
              <a:rPr lang="fi-FI" smtClean="0"/>
              <a:pPr/>
              <a:t>30</a:t>
            </a:fld>
            <a:endParaRPr lang="fi-FI"/>
          </a:p>
        </p:txBody>
      </p:sp>
    </p:spTree>
    <p:extLst>
      <p:ext uri="{BB962C8B-B14F-4D97-AF65-F5344CB8AC3E}">
        <p14:creationId xmlns:p14="http://schemas.microsoft.com/office/powerpoint/2010/main" val="1480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Aivojen</a:t>
            </a:r>
            <a:r>
              <a:rPr lang="fi-FI" baseline="0" dirty="0"/>
              <a:t> verisuonista kannattaa huomioida, että vain kaksi melko ohutta suonta, </a:t>
            </a:r>
            <a:r>
              <a:rPr lang="fi-FI" b="1" baseline="0" dirty="0"/>
              <a:t>aivovaltimo ja aivolaskimo, huolehtivat kokonaan verenkierrosta pään ja sydämen välillä</a:t>
            </a:r>
            <a:r>
              <a:rPr lang="fi-FI" baseline="0" dirty="0"/>
              <a:t>. Verisuonten kunnosta kannattaa siis pitää hyvää huolta, ettei nämä arvokkaat suonet kalkkeudu tai tukkeudu.</a:t>
            </a:r>
            <a:endParaRPr lang="fi-FI" dirty="0"/>
          </a:p>
          <a:p>
            <a:endParaRPr lang="fi-FI" dirty="0"/>
          </a:p>
          <a:p>
            <a:r>
              <a:rPr lang="fi-FI" dirty="0"/>
              <a:t>Kuvassa on oikean ihmisen aivoverisuonisto. Kuva on otettu Heurekan Aivot narikasta –näyttelyssä lainassa olevasta </a:t>
            </a:r>
            <a:r>
              <a:rPr lang="fi-FI" dirty="0" err="1"/>
              <a:t>BODYWORLDSin</a:t>
            </a:r>
            <a:r>
              <a:rPr lang="fi-FI" dirty="0"/>
              <a:t> teoksesta. </a:t>
            </a:r>
            <a:r>
              <a:rPr lang="fi-FI" b="0" dirty="0"/>
              <a:t>Lisätietoja: </a:t>
            </a:r>
            <a:r>
              <a:rPr lang="fi-FI" dirty="0"/>
              <a:t>https://bodyworlds.com/.  </a:t>
            </a:r>
          </a:p>
          <a:p>
            <a:endParaRPr lang="fi-FI" dirty="0"/>
          </a:p>
          <a:p>
            <a:r>
              <a:rPr lang="fi-FI" dirty="0"/>
              <a:t>Suuren suosion saanut</a:t>
            </a:r>
            <a:r>
              <a:rPr lang="fi-FI" baseline="0" dirty="0"/>
              <a:t> </a:t>
            </a:r>
            <a:r>
              <a:rPr lang="fi-FI" b="1" dirty="0"/>
              <a:t>Aivot Narikasta -näyttely</a:t>
            </a:r>
            <a:r>
              <a:rPr lang="fi-FI" b="1" baseline="0" dirty="0"/>
              <a:t> on Heurekassa avoinna vuoden 2020 alkupuolelle</a:t>
            </a:r>
            <a:r>
              <a:rPr lang="fi-FI" baseline="0" dirty="0"/>
              <a:t> ja siellä kannattaa ehdottomasti käydä! Näyttely sopii koko perheelle ja kaikenikäisille.</a:t>
            </a:r>
            <a:endParaRPr lang="fi-FI" dirty="0"/>
          </a:p>
          <a:p>
            <a:endParaRPr lang="fi-FI" dirty="0"/>
          </a:p>
        </p:txBody>
      </p:sp>
      <p:sp>
        <p:nvSpPr>
          <p:cNvPr id="4" name="Dian numeron paikkamerkki 3"/>
          <p:cNvSpPr>
            <a:spLocks noGrp="1"/>
          </p:cNvSpPr>
          <p:nvPr>
            <p:ph type="sldNum" sz="quarter" idx="10"/>
          </p:nvPr>
        </p:nvSpPr>
        <p:spPr/>
        <p:txBody>
          <a:bodyPr/>
          <a:lstStyle/>
          <a:p>
            <a:fld id="{34B8B91C-01EF-4DAD-A76F-53D316C47DC9}" type="slidenum">
              <a:rPr lang="fi-FI" smtClean="0"/>
              <a:pPr/>
              <a:t>3</a:t>
            </a:fld>
            <a:endParaRPr lang="fi-FI"/>
          </a:p>
        </p:txBody>
      </p:sp>
    </p:spTree>
    <p:extLst>
      <p:ext uri="{BB962C8B-B14F-4D97-AF65-F5344CB8AC3E}">
        <p14:creationId xmlns:p14="http://schemas.microsoft.com/office/powerpoint/2010/main" val="4009067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7639" indent="-177639" algn="just" defTabSz="947410">
              <a:buFont typeface="Arial" panose="020B0604020202020204" pitchFamily="34" charset="0"/>
              <a:buChar char="•"/>
              <a:defRPr/>
            </a:pPr>
            <a:r>
              <a:rPr lang="fi-FI" sz="1000" b="1" dirty="0"/>
              <a:t>Uudet tutkimusmenetelmät </a:t>
            </a:r>
            <a:r>
              <a:rPr lang="fi-FI" sz="1000" dirty="0"/>
              <a:t>ovat ensimmäistä kertaa mahdollistaneet </a:t>
            </a:r>
            <a:r>
              <a:rPr lang="fi-FI" sz="1000" b="1" dirty="0"/>
              <a:t>elävien aivojen tutkimuksen</a:t>
            </a:r>
            <a:r>
              <a:rPr lang="fi-FI" sz="1000" dirty="0"/>
              <a:t>.</a:t>
            </a:r>
          </a:p>
          <a:p>
            <a:pPr marL="177639" indent="-177639" algn="just" defTabSz="947410">
              <a:buFont typeface="Arial" panose="020B0604020202020204" pitchFamily="34" charset="0"/>
              <a:buChar char="•"/>
              <a:defRPr/>
            </a:pPr>
            <a:r>
              <a:rPr lang="fi-FI" sz="1000" dirty="0"/>
              <a:t>Aivotutkimus on tuonut </a:t>
            </a:r>
            <a:r>
              <a:rPr lang="fi-FI" sz="1000" b="1" dirty="0"/>
              <a:t>uutta pohdittavaa</a:t>
            </a:r>
            <a:r>
              <a:rPr lang="fi-FI" sz="1000" dirty="0"/>
              <a:t>: onko skitsofrenia aivojen kehityshäiriö, </a:t>
            </a:r>
            <a:r>
              <a:rPr lang="fi-FI" sz="1000" b="1" dirty="0"/>
              <a:t>ohjelmoituuko stressiherkkyys jo sikiön aivoihin </a:t>
            </a:r>
            <a:r>
              <a:rPr lang="fi-FI" sz="1000" dirty="0"/>
              <a:t>tai </a:t>
            </a:r>
            <a:r>
              <a:rPr lang="fi-FI" sz="1000" b="1" dirty="0"/>
              <a:t>miten aivot ja suolisto kommunikoivat</a:t>
            </a:r>
            <a:r>
              <a:rPr lang="fi-FI" sz="1000" dirty="0"/>
              <a:t>.</a:t>
            </a:r>
          </a:p>
          <a:p>
            <a:pPr marL="177639" indent="-177639" algn="just" defTabSz="947410">
              <a:buFont typeface="Arial" panose="020B0604020202020204" pitchFamily="34" charset="0"/>
              <a:buChar char="•"/>
              <a:defRPr/>
            </a:pPr>
            <a:r>
              <a:rPr lang="fi-FI" sz="1000" dirty="0"/>
              <a:t>Tässä voi kertoa oman kokemuksen siitä, miten sairastumisen</a:t>
            </a:r>
            <a:r>
              <a:rPr lang="fi-FI" sz="1000" baseline="0" dirty="0"/>
              <a:t> myötä on entistäkin vaikeampaa keskittyä moneen asiaan yhtä aikaa sekä siitä minkälaiset asiat helpottavat keskittymistä</a:t>
            </a:r>
          </a:p>
        </p:txBody>
      </p:sp>
      <p:sp>
        <p:nvSpPr>
          <p:cNvPr id="4" name="Dian numeron paikkamerkki 3"/>
          <p:cNvSpPr>
            <a:spLocks noGrp="1"/>
          </p:cNvSpPr>
          <p:nvPr>
            <p:ph type="sldNum" sz="quarter" idx="10"/>
          </p:nvPr>
        </p:nvSpPr>
        <p:spPr/>
        <p:txBody>
          <a:bodyPr/>
          <a:lstStyle/>
          <a:p>
            <a:fld id="{34B8B91C-01EF-4DAD-A76F-53D316C47DC9}" type="slidenum">
              <a:rPr lang="fi-FI" smtClean="0"/>
              <a:pPr/>
              <a:t>4</a:t>
            </a:fld>
            <a:endParaRPr lang="fi-FI"/>
          </a:p>
        </p:txBody>
      </p:sp>
    </p:spTree>
    <p:extLst>
      <p:ext uri="{BB962C8B-B14F-4D97-AF65-F5344CB8AC3E}">
        <p14:creationId xmlns:p14="http://schemas.microsoft.com/office/powerpoint/2010/main" val="682574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7639" indent="-177639">
              <a:buFont typeface="Arial" panose="020B0604020202020204" pitchFamily="34" charset="0"/>
              <a:buChar char="•"/>
            </a:pPr>
            <a:r>
              <a:rPr lang="fi-FI" sz="1000" b="1" dirty="0"/>
              <a:t>Aivosairauksien ennaltaehkäisy on hoitoa tehokkaampaa</a:t>
            </a:r>
            <a:r>
              <a:rPr lang="fi-FI" sz="1000" dirty="0"/>
              <a:t>. Selviääkö terveydenhuoltojärjestelmänne aivosairauksista?</a:t>
            </a:r>
          </a:p>
          <a:p>
            <a:pPr marL="177639" indent="-177639">
              <a:buFont typeface="Arial" panose="020B0604020202020204" pitchFamily="34" charset="0"/>
              <a:buChar char="•"/>
            </a:pPr>
            <a:endParaRPr lang="fi-FI" sz="1000" dirty="0"/>
          </a:p>
          <a:p>
            <a:pPr marL="177639" marR="0" lvl="0" indent="-17763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000" b="1" dirty="0"/>
              <a:t>Aivoja ei</a:t>
            </a:r>
            <a:r>
              <a:rPr lang="fi-FI" sz="1000" b="1" baseline="0" dirty="0"/>
              <a:t> voi vaihtaa, mutta niitä voi kuntouttaa, sillä aivot muovautuvat ja oppivat koko ajan uusia asioita. </a:t>
            </a:r>
            <a:r>
              <a:rPr lang="fi-FI" sz="1000" b="0" baseline="0" dirty="0"/>
              <a:t>Sairastumisen jälkeen aivot joutuvat työskentelemään paljon oppiakseen uusia asioita, mutta uuden oppiminen on kuitenkin mahdollista (oma esimerkkikokemus)</a:t>
            </a:r>
            <a:endParaRPr lang="fi-FI" sz="1000" b="0" dirty="0"/>
          </a:p>
          <a:p>
            <a:pPr marL="177639" indent="-177639">
              <a:buFont typeface="Arial" panose="020B0604020202020204" pitchFamily="34" charset="0"/>
              <a:buChar char="•"/>
            </a:pPr>
            <a:endParaRPr lang="fi-FI" sz="1000" dirty="0"/>
          </a:p>
          <a:p>
            <a:endParaRPr lang="fi-FI" dirty="0"/>
          </a:p>
        </p:txBody>
      </p:sp>
      <p:sp>
        <p:nvSpPr>
          <p:cNvPr id="4" name="Dian numeron paikkamerkki 3"/>
          <p:cNvSpPr>
            <a:spLocks noGrp="1"/>
          </p:cNvSpPr>
          <p:nvPr>
            <p:ph type="sldNum" sz="quarter" idx="10"/>
          </p:nvPr>
        </p:nvSpPr>
        <p:spPr/>
        <p:txBody>
          <a:bodyPr/>
          <a:lstStyle/>
          <a:p>
            <a:fld id="{34B8B91C-01EF-4DAD-A76F-53D316C47DC9}" type="slidenum">
              <a:rPr lang="fi-FI" smtClean="0"/>
              <a:pPr/>
              <a:t>5</a:t>
            </a:fld>
            <a:endParaRPr lang="fi-FI"/>
          </a:p>
        </p:txBody>
      </p:sp>
    </p:spTree>
    <p:extLst>
      <p:ext uri="{BB962C8B-B14F-4D97-AF65-F5344CB8AC3E}">
        <p14:creationId xmlns:p14="http://schemas.microsoft.com/office/powerpoint/2010/main" val="3487894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Aivot, jotka saavat kaikkea tarvitsemaansa, saattavat jopa muuttaa kokemusta arjestamme.</a:t>
            </a:r>
          </a:p>
          <a:p>
            <a:endParaRPr lang="fi-FI" sz="1200" b="1"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Aivojen terveys parantaa mielenterveyttä sikäli, että kun ihminen voi hyvin fyysisesti, voi hän hyvin myös psyykkisesti.</a:t>
            </a:r>
          </a:p>
          <a:p>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Aivoterveys lähtee ruokavaliosta ja muista elintavoista </a:t>
            </a:r>
            <a:r>
              <a:rPr lang="fi-FI" sz="1200" kern="1200" dirty="0">
                <a:solidFill>
                  <a:schemeClr val="tx1"/>
                </a:solidFill>
                <a:effectLst/>
                <a:latin typeface="+mn-lt"/>
                <a:ea typeface="+mn-ea"/>
                <a:cs typeface="+mn-cs"/>
                <a:sym typeface="Wingdings" panose="05000000000000000000" pitchFamily="2" charset="2"/>
              </a:rPr>
              <a:t></a:t>
            </a:r>
            <a:r>
              <a:rPr lang="fi-FI" sz="1200" kern="1200" dirty="0">
                <a:solidFill>
                  <a:schemeClr val="tx1"/>
                </a:solidFill>
                <a:effectLst/>
                <a:latin typeface="+mn-lt"/>
                <a:ea typeface="+mn-ea"/>
                <a:cs typeface="+mn-cs"/>
              </a:rPr>
              <a:t> kun nämä asiat ovat kunnossa, voidaan edistää myös mielenterveyttä</a:t>
            </a:r>
          </a:p>
          <a:p>
            <a:endParaRPr lang="fi-FI" b="1" dirty="0"/>
          </a:p>
        </p:txBody>
      </p:sp>
      <p:sp>
        <p:nvSpPr>
          <p:cNvPr id="4" name="Dian numeron paikkamerkki 3"/>
          <p:cNvSpPr>
            <a:spLocks noGrp="1"/>
          </p:cNvSpPr>
          <p:nvPr>
            <p:ph type="sldNum" sz="quarter" idx="10"/>
          </p:nvPr>
        </p:nvSpPr>
        <p:spPr/>
        <p:txBody>
          <a:bodyPr/>
          <a:lstStyle/>
          <a:p>
            <a:fld id="{34B8B91C-01EF-4DAD-A76F-53D316C47DC9}" type="slidenum">
              <a:rPr lang="fi-FI" smtClean="0"/>
              <a:pPr/>
              <a:t>6</a:t>
            </a:fld>
            <a:endParaRPr lang="fi-FI"/>
          </a:p>
        </p:txBody>
      </p:sp>
    </p:spTree>
    <p:extLst>
      <p:ext uri="{BB962C8B-B14F-4D97-AF65-F5344CB8AC3E}">
        <p14:creationId xmlns:p14="http://schemas.microsoft.com/office/powerpoint/2010/main" val="3133452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7639" indent="-177639">
              <a:buFont typeface="Arial" panose="020B0604020202020204" pitchFamily="34" charset="0"/>
              <a:buChar char="•"/>
            </a:pPr>
            <a:r>
              <a:rPr lang="fi-FI" b="1" dirty="0"/>
              <a:t>Verenpaineen mittaus ja pulssin tunnustelu ovat tärkeitä</a:t>
            </a:r>
            <a:r>
              <a:rPr lang="fi-FI" dirty="0"/>
              <a:t>, koska hoitamaton eteisvärinä ja kohonnut verenpaine ovat </a:t>
            </a:r>
            <a:r>
              <a:rPr lang="fi-FI" dirty="0" err="1"/>
              <a:t>AVH:n</a:t>
            </a:r>
            <a:r>
              <a:rPr lang="fi-FI" dirty="0"/>
              <a:t> riskitekijöitä. </a:t>
            </a:r>
          </a:p>
          <a:p>
            <a:pPr marL="651344" lvl="1" indent="-177639" defTabSz="947410">
              <a:buFont typeface="Arial" panose="020B0604020202020204" pitchFamily="34" charset="0"/>
              <a:buChar char="•"/>
              <a:defRPr/>
            </a:pPr>
            <a:r>
              <a:rPr lang="fi-FI" b="1" dirty="0"/>
              <a:t>Normaali</a:t>
            </a:r>
            <a:r>
              <a:rPr lang="fi-FI" dirty="0"/>
              <a:t> aikuisen </a:t>
            </a:r>
            <a:r>
              <a:rPr lang="fi-FI" b="1" dirty="0"/>
              <a:t>lepopulssi</a:t>
            </a:r>
            <a:r>
              <a:rPr lang="fi-FI" dirty="0"/>
              <a:t>: noin 50-90 ja sen tulee olla </a:t>
            </a:r>
            <a:r>
              <a:rPr lang="fi-FI" b="1" dirty="0"/>
              <a:t>säännöllinen eli tasainen</a:t>
            </a:r>
            <a:r>
              <a:rPr lang="fi-FI" dirty="0"/>
              <a:t>.</a:t>
            </a:r>
          </a:p>
          <a:p>
            <a:pPr marL="177639" indent="-177639">
              <a:buFont typeface="Arial" panose="020B0604020202020204" pitchFamily="34" charset="0"/>
              <a:buChar char="•"/>
            </a:pPr>
            <a:r>
              <a:rPr lang="fi-FI" dirty="0"/>
              <a:t>Kaupassa tuoteperheissään parempiin valintoihin auttaa Sydänmerkki.</a:t>
            </a:r>
          </a:p>
          <a:p>
            <a:pPr marL="177639" indent="-177639">
              <a:buFont typeface="Arial" panose="020B0604020202020204" pitchFamily="34" charset="0"/>
              <a:buChar char="•"/>
            </a:pPr>
            <a:r>
              <a:rPr lang="fi-FI" dirty="0"/>
              <a:t>Aivot tarvitsevat myös hitautta, koska jatkuva paahtaminen ja nettipoukkoilu on tuhoisaa keskittymiskyvylle.</a:t>
            </a:r>
          </a:p>
          <a:p>
            <a:pPr marL="177639" indent="-177639">
              <a:buFont typeface="Arial" panose="020B0604020202020204" pitchFamily="34" charset="0"/>
              <a:buChar char="•"/>
            </a:pPr>
            <a:endParaRPr lang="fi-FI" dirty="0"/>
          </a:p>
          <a:p>
            <a:pPr marL="177639" indent="-177639">
              <a:buFont typeface="Arial" panose="020B0604020202020204" pitchFamily="34" charset="0"/>
              <a:buChar char="•"/>
            </a:pPr>
            <a:r>
              <a:rPr lang="fi-FI" dirty="0"/>
              <a:t>Tässä sydänmerkkituotteen logon, jos haluaa</a:t>
            </a:r>
          </a:p>
          <a:p>
            <a:pPr marL="177639" indent="-177639">
              <a:buFont typeface="Arial" panose="020B0604020202020204" pitchFamily="34" charset="0"/>
              <a:buChar char="•"/>
            </a:pPr>
            <a:endParaRPr lang="fi-FI" dirty="0"/>
          </a:p>
          <a:p>
            <a:endParaRPr lang="fi-FI" dirty="0"/>
          </a:p>
        </p:txBody>
      </p:sp>
      <p:sp>
        <p:nvSpPr>
          <p:cNvPr id="4" name="Dian numeron paikkamerkki 3"/>
          <p:cNvSpPr>
            <a:spLocks noGrp="1"/>
          </p:cNvSpPr>
          <p:nvPr>
            <p:ph type="sldNum" sz="quarter" idx="10"/>
          </p:nvPr>
        </p:nvSpPr>
        <p:spPr/>
        <p:txBody>
          <a:bodyPr/>
          <a:lstStyle/>
          <a:p>
            <a:fld id="{34B8B91C-01EF-4DAD-A76F-53D316C47DC9}" type="slidenum">
              <a:rPr lang="fi-FI" smtClean="0"/>
              <a:pPr/>
              <a:t>7</a:t>
            </a:fld>
            <a:endParaRPr lang="fi-FI"/>
          </a:p>
        </p:txBody>
      </p:sp>
    </p:spTree>
    <p:extLst>
      <p:ext uri="{BB962C8B-B14F-4D97-AF65-F5344CB8AC3E}">
        <p14:creationId xmlns:p14="http://schemas.microsoft.com/office/powerpoint/2010/main" val="666161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7639" indent="-177639" defTabSz="947410">
              <a:buFont typeface="Arial" panose="020B0604020202020204" pitchFamily="34" charset="0"/>
              <a:buChar char="•"/>
              <a:defRPr/>
            </a:pPr>
            <a:r>
              <a:rPr lang="fi-FI" b="1" dirty="0"/>
              <a:t>Jos verenpaine on kotona mitattuna usein yli 135/85 mm/</a:t>
            </a:r>
            <a:r>
              <a:rPr lang="fi-FI" b="1" dirty="0" err="1"/>
              <a:t>Hg</a:t>
            </a:r>
            <a:r>
              <a:rPr lang="fi-FI" b="1" dirty="0"/>
              <a:t>,</a:t>
            </a:r>
            <a:r>
              <a:rPr lang="fi-FI" b="1" baseline="0" dirty="0"/>
              <a:t> kannattaa olla yhteydessä terveydenhoitajaan tai lääkäriin</a:t>
            </a:r>
            <a:r>
              <a:rPr lang="fi-FI" baseline="0" dirty="0"/>
              <a:t>.</a:t>
            </a:r>
          </a:p>
          <a:p>
            <a:pPr marL="177639" indent="-177639" defTabSz="947410">
              <a:buFont typeface="Arial" panose="020B0604020202020204" pitchFamily="34" charset="0"/>
              <a:buChar char="•"/>
              <a:defRPr/>
            </a:pPr>
            <a:r>
              <a:rPr lang="fi-FI" baseline="0" dirty="0"/>
              <a:t>Verenpainetta alentaa:</a:t>
            </a:r>
          </a:p>
          <a:p>
            <a:pPr marL="651344" lvl="1" indent="-177639" defTabSz="947410">
              <a:buFont typeface="Arial" panose="020B0604020202020204" pitchFamily="34" charset="0"/>
              <a:buChar char="•"/>
              <a:defRPr/>
            </a:pPr>
            <a:r>
              <a:rPr lang="fi-FI" dirty="0"/>
              <a:t>Suolan käytön vähentäminen (</a:t>
            </a:r>
            <a:r>
              <a:rPr lang="fi-FI" dirty="0" err="1"/>
              <a:t>Huom</a:t>
            </a:r>
            <a:r>
              <a:rPr lang="fi-FI" dirty="0"/>
              <a:t>! Einekset ja leipä, niissä on paljon ”piilosuolaa”.)</a:t>
            </a:r>
          </a:p>
          <a:p>
            <a:pPr marL="651344" lvl="1" indent="-177639" defTabSz="947410">
              <a:buFont typeface="Arial" panose="020B0604020202020204" pitchFamily="34" charset="0"/>
              <a:buChar char="•"/>
              <a:defRPr/>
            </a:pPr>
            <a:r>
              <a:rPr lang="fi-FI" dirty="0"/>
              <a:t>Ruokavalio: kasviksia, hedelmiä ja marjoja puoli kiloa päivässä, vähemmän punaista lihaa.</a:t>
            </a:r>
          </a:p>
          <a:p>
            <a:pPr marL="651344" lvl="1" indent="-177639" defTabSz="947410">
              <a:buFont typeface="Arial" panose="020B0604020202020204" pitchFamily="34" charset="0"/>
              <a:buChar char="•"/>
              <a:defRPr/>
            </a:pPr>
            <a:r>
              <a:rPr lang="fi-FI" baseline="0" dirty="0"/>
              <a:t>Liikunta</a:t>
            </a:r>
          </a:p>
          <a:p>
            <a:pPr marL="651344" lvl="1" indent="-177639" defTabSz="947410">
              <a:buFont typeface="Arial" panose="020B0604020202020204" pitchFamily="34" charset="0"/>
              <a:buChar char="•"/>
              <a:defRPr/>
            </a:pPr>
            <a:r>
              <a:rPr lang="fi-FI" baseline="0" dirty="0"/>
              <a:t>Alkoholin kohtuukäyttö</a:t>
            </a:r>
          </a:p>
          <a:p>
            <a:pPr marL="651344" lvl="1" indent="-177639" defTabSz="947410">
              <a:buFont typeface="Arial" panose="020B0604020202020204" pitchFamily="34" charset="0"/>
              <a:buChar char="•"/>
              <a:defRPr/>
            </a:pPr>
            <a:r>
              <a:rPr lang="fi-FI" baseline="0" dirty="0"/>
              <a:t>Laihduttaminen, jos ylipainoa</a:t>
            </a:r>
          </a:p>
          <a:p>
            <a:pPr marL="651344" lvl="1" indent="-177639" defTabSz="947410">
              <a:buFont typeface="Arial" panose="020B0604020202020204" pitchFamily="34" charset="0"/>
              <a:buChar char="•"/>
              <a:defRPr/>
            </a:pPr>
            <a:r>
              <a:rPr lang="fi-FI" dirty="0"/>
              <a:t>Jos tarvitset verenpainelääkettä, ota se!</a:t>
            </a:r>
            <a:endParaRPr lang="fi-FI" baseline="0" dirty="0"/>
          </a:p>
          <a:p>
            <a:pPr marL="177639" indent="-177639" defTabSz="947410">
              <a:buFont typeface="Arial" panose="020B0604020202020204" pitchFamily="34" charset="0"/>
              <a:buChar char="•"/>
              <a:defRPr/>
            </a:pPr>
            <a:r>
              <a:rPr lang="fi-FI" b="1" dirty="0"/>
              <a:t>Terveellinen vyötärönmitta on naisilla alle 80 cm ja miehillä alle 94 cm</a:t>
            </a:r>
            <a:r>
              <a:rPr lang="fi-FI" dirty="0"/>
              <a:t>. Mitataan kaksi sormen levyttä navan yläpuolelta.</a:t>
            </a:r>
          </a:p>
          <a:p>
            <a:pPr marL="177639" indent="-177639" defTabSz="947410">
              <a:buFont typeface="Arial" panose="020B0604020202020204" pitchFamily="34" charset="0"/>
              <a:buChar char="•"/>
              <a:defRPr/>
            </a:pPr>
            <a:r>
              <a:rPr lang="fi-FI" dirty="0"/>
              <a:t>Uuden oppiminen, mieluisat harrastukset, kuten musiikki, kulttuuri, käsityöt virkistävät ja kehittävät aivoja.</a:t>
            </a:r>
          </a:p>
        </p:txBody>
      </p:sp>
      <p:sp>
        <p:nvSpPr>
          <p:cNvPr id="4" name="Dian numeron paikkamerkki 3"/>
          <p:cNvSpPr>
            <a:spLocks noGrp="1"/>
          </p:cNvSpPr>
          <p:nvPr>
            <p:ph type="sldNum" sz="quarter" idx="10"/>
          </p:nvPr>
        </p:nvSpPr>
        <p:spPr/>
        <p:txBody>
          <a:bodyPr/>
          <a:lstStyle/>
          <a:p>
            <a:fld id="{34B8B91C-01EF-4DAD-A76F-53D316C47DC9}" type="slidenum">
              <a:rPr lang="fi-FI" smtClean="0"/>
              <a:pPr/>
              <a:t>8</a:t>
            </a:fld>
            <a:endParaRPr lang="fi-FI"/>
          </a:p>
        </p:txBody>
      </p:sp>
    </p:spTree>
    <p:extLst>
      <p:ext uri="{BB962C8B-B14F-4D97-AF65-F5344CB8AC3E}">
        <p14:creationId xmlns:p14="http://schemas.microsoft.com/office/powerpoint/2010/main" val="3722061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4B8B91C-01EF-4DAD-A76F-53D316C47DC9}" type="slidenum">
              <a:rPr lang="fi-FI" smtClean="0"/>
              <a:pPr/>
              <a:t>9</a:t>
            </a:fld>
            <a:endParaRPr lang="fi-FI"/>
          </a:p>
        </p:txBody>
      </p:sp>
    </p:spTree>
    <p:extLst>
      <p:ext uri="{BB962C8B-B14F-4D97-AF65-F5344CB8AC3E}">
        <p14:creationId xmlns:p14="http://schemas.microsoft.com/office/powerpoint/2010/main" val="431639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oitusdia">
    <p:spTree>
      <p:nvGrpSpPr>
        <p:cNvPr id="1" name=""/>
        <p:cNvGrpSpPr/>
        <p:nvPr/>
      </p:nvGrpSpPr>
      <p:grpSpPr>
        <a:xfrm>
          <a:off x="0" y="0"/>
          <a:ext cx="0" cy="0"/>
          <a:chOff x="0" y="0"/>
          <a:chExt cx="0" cy="0"/>
        </a:xfrm>
      </p:grpSpPr>
      <p:sp>
        <p:nvSpPr>
          <p:cNvPr id="9" name="Tekstin paikkamerkki 2"/>
          <p:cNvSpPr>
            <a:spLocks noGrp="1"/>
          </p:cNvSpPr>
          <p:nvPr>
            <p:ph idx="1"/>
          </p:nvPr>
        </p:nvSpPr>
        <p:spPr>
          <a:xfrm>
            <a:off x="251521" y="5013176"/>
            <a:ext cx="8640959" cy="1008112"/>
          </a:xfrm>
          <a:prstGeom prst="rect">
            <a:avLst/>
          </a:prstGeom>
        </p:spPr>
        <p:txBody>
          <a:bodyPr vert="horz" lIns="91440" tIns="45720" rIns="91440" bIns="45720" rtlCol="0">
            <a:normAutofit/>
          </a:bodyPr>
          <a:lstStyle/>
          <a:p>
            <a:pPr lvl="0"/>
            <a:r>
              <a:rPr lang="fi-FI"/>
              <a:t>Muokkaa tekstin perustyylejä napsauttamalla</a:t>
            </a:r>
          </a:p>
        </p:txBody>
      </p:sp>
      <p:sp>
        <p:nvSpPr>
          <p:cNvPr id="10" name="Otsikon paikkamerkki 1"/>
          <p:cNvSpPr>
            <a:spLocks noGrp="1"/>
          </p:cNvSpPr>
          <p:nvPr>
            <p:ph type="title"/>
          </p:nvPr>
        </p:nvSpPr>
        <p:spPr>
          <a:xfrm>
            <a:off x="251521" y="3645024"/>
            <a:ext cx="8640959" cy="1325563"/>
          </a:xfrm>
          <a:prstGeom prst="rect">
            <a:avLst/>
          </a:prstGeom>
        </p:spPr>
        <p:txBody>
          <a:bodyPr vert="horz" lIns="91440" tIns="45720" rIns="91440" bIns="45720" rtlCol="0" anchor="ctr">
            <a:normAutofit/>
          </a:bodyPr>
          <a:lstStyle/>
          <a:p>
            <a:r>
              <a:rPr lang="fi-FI"/>
              <a:t>Muokkaa perustyyl. napsautt.</a:t>
            </a:r>
            <a:endParaRPr lang="fi-FI" dirty="0"/>
          </a:p>
        </p:txBody>
      </p:sp>
    </p:spTree>
    <p:extLst>
      <p:ext uri="{BB962C8B-B14F-4D97-AF65-F5344CB8AC3E}">
        <p14:creationId xmlns:p14="http://schemas.microsoft.com/office/powerpoint/2010/main" val="500207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kstidia: 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Muokkaa </a:t>
            </a:r>
            <a:r>
              <a:rPr lang="fi-FI" dirty="0" err="1"/>
              <a:t>perustyyl</a:t>
            </a:r>
            <a:r>
              <a:rPr lang="fi-FI" dirty="0"/>
              <a:t>. </a:t>
            </a:r>
            <a:r>
              <a:rPr lang="fi-FI" dirty="0" err="1"/>
              <a:t>napsautt</a:t>
            </a:r>
            <a:r>
              <a:rPr lang="fi-FI" dirty="0"/>
              <a:t>.</a:t>
            </a:r>
          </a:p>
        </p:txBody>
      </p:sp>
      <p:sp>
        <p:nvSpPr>
          <p:cNvPr id="3" name="Content Placeholder 2"/>
          <p:cNvSpPr>
            <a:spLocks noGrp="1"/>
          </p:cNvSpPr>
          <p:nvPr>
            <p:ph idx="1"/>
          </p:nvPr>
        </p:nvSpPr>
        <p:spPr>
          <a:xfrm>
            <a:off x="611188" y="1412777"/>
            <a:ext cx="7921625" cy="410445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89383724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Tree>
    <p:extLst>
      <p:ext uri="{BB962C8B-B14F-4D97-AF65-F5344CB8AC3E}">
        <p14:creationId xmlns:p14="http://schemas.microsoft.com/office/powerpoint/2010/main" val="3751651066"/>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7" name="Title 1"/>
          <p:cNvSpPr>
            <a:spLocks noGrp="1"/>
          </p:cNvSpPr>
          <p:nvPr>
            <p:ph type="ctrTitle"/>
          </p:nvPr>
        </p:nvSpPr>
        <p:spPr>
          <a:xfrm>
            <a:off x="611188" y="2708920"/>
            <a:ext cx="7921624" cy="1440160"/>
          </a:xfrm>
        </p:spPr>
        <p:txBody>
          <a:bodyPr anchor="ctr" anchorCtr="0">
            <a:noAutofit/>
          </a:bodyPr>
          <a:lstStyle>
            <a:lvl1pPr algn="ctr">
              <a:defRPr>
                <a:solidFill>
                  <a:srgbClr val="00AFD8"/>
                </a:solidFill>
              </a:defRPr>
            </a:lvl1pPr>
          </a:lstStyle>
          <a:p>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436648101"/>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p>
        </p:txBody>
      </p:sp>
      <p:sp>
        <p:nvSpPr>
          <p:cNvPr id="3" name="Content Placeholder 2"/>
          <p:cNvSpPr>
            <a:spLocks noGrp="1"/>
          </p:cNvSpPr>
          <p:nvPr>
            <p:ph sz="half" idx="1"/>
          </p:nvPr>
        </p:nvSpPr>
        <p:spPr>
          <a:xfrm>
            <a:off x="611188" y="1412877"/>
            <a:ext cx="3884612" cy="4032347"/>
          </a:xfrm>
        </p:spPr>
        <p:txBody>
          <a:bodyPr/>
          <a:lstStyle>
            <a:lvl1pPr>
              <a:defRPr sz="28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Content Placeholder 3"/>
          <p:cNvSpPr>
            <a:spLocks noGrp="1"/>
          </p:cNvSpPr>
          <p:nvPr>
            <p:ph sz="half" idx="2"/>
          </p:nvPr>
        </p:nvSpPr>
        <p:spPr>
          <a:xfrm>
            <a:off x="4648200" y="1412877"/>
            <a:ext cx="3884613" cy="4032347"/>
          </a:xfrm>
        </p:spPr>
        <p:txBody>
          <a:bodyPr/>
          <a:lstStyle>
            <a:lvl1pPr>
              <a:defRPr sz="28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017543686"/>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perustyyl. napsautt.</a:t>
            </a:r>
          </a:p>
        </p:txBody>
      </p:sp>
      <p:sp>
        <p:nvSpPr>
          <p:cNvPr id="3" name="Text Placeholder 2"/>
          <p:cNvSpPr>
            <a:spLocks noGrp="1"/>
          </p:cNvSpPr>
          <p:nvPr>
            <p:ph type="body" idx="1"/>
          </p:nvPr>
        </p:nvSpPr>
        <p:spPr>
          <a:xfrm>
            <a:off x="611188" y="1412875"/>
            <a:ext cx="3886200" cy="791989"/>
          </a:xfrm>
        </p:spPr>
        <p:txBody>
          <a:bodyPr anchor="ctr" anchorCtr="0"/>
          <a:lstStyle>
            <a:lvl1pPr marL="0" indent="0">
              <a:buNone/>
              <a:defRPr sz="2400" b="1">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611188" y="2276872"/>
            <a:ext cx="3886200" cy="3168352"/>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p:cNvSpPr>
            <a:spLocks noGrp="1"/>
          </p:cNvSpPr>
          <p:nvPr>
            <p:ph type="body" sz="quarter" idx="3"/>
          </p:nvPr>
        </p:nvSpPr>
        <p:spPr>
          <a:xfrm>
            <a:off x="4645026" y="1412875"/>
            <a:ext cx="3887788" cy="791989"/>
          </a:xfrm>
        </p:spPr>
        <p:txBody>
          <a:bodyPr anchor="ctr" anchorCtr="0"/>
          <a:lstStyle>
            <a:lvl1pPr marL="0" indent="0">
              <a:buNone/>
              <a:defRPr sz="2400" b="1">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645026" y="2276872"/>
            <a:ext cx="3887788" cy="316835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741225658"/>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p>
        </p:txBody>
      </p:sp>
      <p:sp>
        <p:nvSpPr>
          <p:cNvPr id="8" name="Picture Placeholder 2"/>
          <p:cNvSpPr>
            <a:spLocks noGrp="1"/>
          </p:cNvSpPr>
          <p:nvPr>
            <p:ph type="pic" idx="13"/>
          </p:nvPr>
        </p:nvSpPr>
        <p:spPr>
          <a:xfrm>
            <a:off x="611188" y="1412875"/>
            <a:ext cx="5184947" cy="4032349"/>
          </a:xfrm>
          <a:solidFill>
            <a:schemeClr val="bg2"/>
          </a:solidFill>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9" name="Content Placeholder 2"/>
          <p:cNvSpPr>
            <a:spLocks noGrp="1"/>
          </p:cNvSpPr>
          <p:nvPr>
            <p:ph sz="half" idx="1"/>
          </p:nvPr>
        </p:nvSpPr>
        <p:spPr>
          <a:xfrm>
            <a:off x="5940151" y="1412878"/>
            <a:ext cx="2592661" cy="4028586"/>
          </a:xfrm>
        </p:spPr>
        <p:txBody>
          <a:bodyPr/>
          <a:lstStyle>
            <a:lvl1pPr>
              <a:defRPr sz="1800"/>
            </a:lvl1pPr>
            <a:lvl2pPr marL="357188" indent="-174625">
              <a:defRPr sz="1800"/>
            </a:lvl2pPr>
            <a:lvl3pPr marL="539750" indent="-182563">
              <a:defRPr sz="1600"/>
            </a:lvl3pPr>
            <a:lvl4pPr marL="714375" indent="-174625">
              <a:defRPr sz="1400"/>
            </a:lvl4pPr>
            <a:lvl5pPr marL="898525" indent="-184150">
              <a:defRPr sz="12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116743236"/>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p>
        </p:txBody>
      </p:sp>
      <p:sp>
        <p:nvSpPr>
          <p:cNvPr id="3" name="Content Placeholder 2"/>
          <p:cNvSpPr>
            <a:spLocks noGrp="1"/>
          </p:cNvSpPr>
          <p:nvPr>
            <p:ph sz="half" idx="1"/>
          </p:nvPr>
        </p:nvSpPr>
        <p:spPr>
          <a:xfrm>
            <a:off x="611188" y="1412877"/>
            <a:ext cx="3884612" cy="4032347"/>
          </a:xfrm>
        </p:spPr>
        <p:txBody>
          <a:bodyPr/>
          <a:lstStyle>
            <a:lvl1pPr>
              <a:defRPr sz="2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icture Placeholder 2"/>
          <p:cNvSpPr>
            <a:spLocks noGrp="1"/>
          </p:cNvSpPr>
          <p:nvPr>
            <p:ph type="pic" idx="13"/>
          </p:nvPr>
        </p:nvSpPr>
        <p:spPr>
          <a:xfrm>
            <a:off x="4644009" y="1412875"/>
            <a:ext cx="3888804" cy="4036114"/>
          </a:xfrm>
          <a:solidFill>
            <a:schemeClr val="bg2"/>
          </a:solidFill>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Tree>
    <p:extLst>
      <p:ext uri="{BB962C8B-B14F-4D97-AF65-F5344CB8AC3E}">
        <p14:creationId xmlns:p14="http://schemas.microsoft.com/office/powerpoint/2010/main" val="1892089595"/>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p>
        </p:txBody>
      </p:sp>
    </p:spTree>
    <p:extLst>
      <p:ext uri="{BB962C8B-B14F-4D97-AF65-F5344CB8AC3E}">
        <p14:creationId xmlns:p14="http://schemas.microsoft.com/office/powerpoint/2010/main" val="266150052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petusdia">
    <p:spTree>
      <p:nvGrpSpPr>
        <p:cNvPr id="1" name=""/>
        <p:cNvGrpSpPr/>
        <p:nvPr/>
      </p:nvGrpSpPr>
      <p:grpSpPr>
        <a:xfrm>
          <a:off x="0" y="0"/>
          <a:ext cx="0" cy="0"/>
          <a:chOff x="0" y="0"/>
          <a:chExt cx="0" cy="0"/>
        </a:xfrm>
      </p:grpSpPr>
      <p:sp>
        <p:nvSpPr>
          <p:cNvPr id="9" name="Otsikon paikkamerkki 1"/>
          <p:cNvSpPr>
            <a:spLocks noGrp="1"/>
          </p:cNvSpPr>
          <p:nvPr>
            <p:ph type="title"/>
          </p:nvPr>
        </p:nvSpPr>
        <p:spPr>
          <a:xfrm>
            <a:off x="251521" y="3645024"/>
            <a:ext cx="8640959"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837305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ja kuvadia: aivoruokaa">
    <p:spTree>
      <p:nvGrpSpPr>
        <p:cNvPr id="1" name=""/>
        <p:cNvGrpSpPr/>
        <p:nvPr/>
      </p:nvGrpSpPr>
      <p:grpSpPr>
        <a:xfrm>
          <a:off x="0" y="0"/>
          <a:ext cx="0" cy="0"/>
          <a:chOff x="0" y="0"/>
          <a:chExt cx="0" cy="0"/>
        </a:xfrm>
      </p:grpSpPr>
      <p:pic>
        <p:nvPicPr>
          <p:cNvPr id="9" name="Kuva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51"/>
          <a:stretch/>
        </p:blipFill>
        <p:spPr>
          <a:xfrm>
            <a:off x="-36512" y="-27384"/>
            <a:ext cx="9217024" cy="6885384"/>
          </a:xfrm>
          <a:prstGeom prst="rect">
            <a:avLst/>
          </a:prstGeom>
        </p:spPr>
      </p:pic>
      <p:pic>
        <p:nvPicPr>
          <p:cNvPr id="10" name="Kuva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25982" y="188640"/>
            <a:ext cx="2038506" cy="2278690"/>
          </a:xfrm>
          <a:prstGeom prst="rect">
            <a:avLst/>
          </a:prstGeom>
        </p:spPr>
      </p:pic>
      <p:sp>
        <p:nvSpPr>
          <p:cNvPr id="12" name="Tekstin paikkamerkki 2"/>
          <p:cNvSpPr>
            <a:spLocks noGrp="1"/>
          </p:cNvSpPr>
          <p:nvPr>
            <p:ph idx="1"/>
          </p:nvPr>
        </p:nvSpPr>
        <p:spPr>
          <a:xfrm>
            <a:off x="251521" y="5013176"/>
            <a:ext cx="8640959" cy="1008112"/>
          </a:xfrm>
          <a:prstGeom prst="rect">
            <a:avLst/>
          </a:prstGeom>
        </p:spPr>
        <p:txBody>
          <a:bodyPr vert="horz" lIns="91440" tIns="45720" rIns="91440" bIns="45720" rtlCol="0">
            <a:normAutofit/>
          </a:bodyPr>
          <a:lstStyle>
            <a:lvl1pPr>
              <a:defRPr>
                <a:effectLst>
                  <a:outerShdw blurRad="38100" dist="38100" dir="2700000" algn="tl">
                    <a:srgbClr val="000000">
                      <a:alpha val="43137"/>
                    </a:srgbClr>
                  </a:outerShdw>
                </a:effectLst>
              </a:defRPr>
            </a:lvl1pPr>
          </a:lstStyle>
          <a:p>
            <a:pPr lvl="0"/>
            <a:r>
              <a:rPr lang="fi-FI" dirty="0"/>
              <a:t>Muokkaa tekstin perustyylejä napsauttamalla</a:t>
            </a:r>
          </a:p>
        </p:txBody>
      </p:sp>
      <p:sp>
        <p:nvSpPr>
          <p:cNvPr id="13" name="Otsikon paikkamerkki 1"/>
          <p:cNvSpPr>
            <a:spLocks noGrp="1"/>
          </p:cNvSpPr>
          <p:nvPr>
            <p:ph type="title"/>
          </p:nvPr>
        </p:nvSpPr>
        <p:spPr>
          <a:xfrm>
            <a:off x="251521" y="3645024"/>
            <a:ext cx="8640959" cy="1325563"/>
          </a:xfrm>
          <a:prstGeom prst="rect">
            <a:avLst/>
          </a:prstGeom>
        </p:spPr>
        <p:txBody>
          <a:bodyPr vert="horz" lIns="91440" tIns="45720" rIns="91440" bIns="45720" rtlCol="0" anchor="ctr">
            <a:normAutofit/>
          </a:bodyPr>
          <a:lstStyle>
            <a:lvl1pPr>
              <a:defRPr>
                <a:effectLst>
                  <a:outerShdw blurRad="38100" dist="38100" dir="2700000" algn="tl">
                    <a:srgbClr val="000000">
                      <a:alpha val="43137"/>
                    </a:srgbClr>
                  </a:outerShdw>
                </a:effectLst>
              </a:defRPr>
            </a:lvl1pPr>
          </a:lstStyle>
          <a:p>
            <a:r>
              <a:rPr lang="fi-FI" dirty="0"/>
              <a:t>Muokkaa </a:t>
            </a:r>
            <a:r>
              <a:rPr lang="fi-FI" dirty="0" err="1"/>
              <a:t>perustyyl</a:t>
            </a:r>
            <a:r>
              <a:rPr lang="fi-FI" dirty="0"/>
              <a:t>. </a:t>
            </a:r>
            <a:r>
              <a:rPr lang="fi-FI" dirty="0" err="1"/>
              <a:t>napsautt</a:t>
            </a:r>
            <a:r>
              <a:rPr lang="fi-FI" dirty="0"/>
              <a:t>.</a:t>
            </a:r>
          </a:p>
        </p:txBody>
      </p:sp>
      <p:pic>
        <p:nvPicPr>
          <p:cNvPr id="7" name="Kuva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780885"/>
            <a:ext cx="2699792" cy="1077115"/>
          </a:xfrm>
          <a:prstGeom prst="rect">
            <a:avLst/>
          </a:prstGeom>
        </p:spPr>
      </p:pic>
    </p:spTree>
    <p:extLst>
      <p:ext uri="{BB962C8B-B14F-4D97-AF65-F5344CB8AC3E}">
        <p14:creationId xmlns:p14="http://schemas.microsoft.com/office/powerpoint/2010/main" val="552348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ja kuvadia: liikunta">
    <p:spTree>
      <p:nvGrpSpPr>
        <p:cNvPr id="1" name=""/>
        <p:cNvGrpSpPr/>
        <p:nvPr/>
      </p:nvGrpSpPr>
      <p:grpSpPr>
        <a:xfrm>
          <a:off x="0" y="0"/>
          <a:ext cx="0" cy="0"/>
          <a:chOff x="0" y="0"/>
          <a:chExt cx="0" cy="0"/>
        </a:xfrm>
      </p:grpSpPr>
      <p:pic>
        <p:nvPicPr>
          <p:cNvPr id="13" name="Kuva 1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80528" y="-99392"/>
            <a:ext cx="9361040" cy="7056784"/>
          </a:xfrm>
          <a:prstGeom prst="rect">
            <a:avLst/>
          </a:prstGeom>
        </p:spPr>
      </p:pic>
      <p:pic>
        <p:nvPicPr>
          <p:cNvPr id="18" name="Kuva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25982" y="188640"/>
            <a:ext cx="2038506" cy="2278690"/>
          </a:xfrm>
          <a:prstGeom prst="rect">
            <a:avLst/>
          </a:prstGeom>
          <a:effectLst>
            <a:outerShdw blurRad="50800" dist="38100" dir="8100000" algn="ctr" rotWithShape="0">
              <a:schemeClr val="tx1">
                <a:alpha val="40000"/>
              </a:schemeClr>
            </a:outerShdw>
          </a:effectLst>
        </p:spPr>
      </p:pic>
      <p:sp>
        <p:nvSpPr>
          <p:cNvPr id="8" name="Tekstin paikkamerkki 2"/>
          <p:cNvSpPr>
            <a:spLocks noGrp="1"/>
          </p:cNvSpPr>
          <p:nvPr>
            <p:ph idx="1"/>
          </p:nvPr>
        </p:nvSpPr>
        <p:spPr>
          <a:xfrm>
            <a:off x="251521" y="5013176"/>
            <a:ext cx="8640959" cy="1008112"/>
          </a:xfrm>
          <a:prstGeom prst="rect">
            <a:avLst/>
          </a:prstGeom>
        </p:spPr>
        <p:txBody>
          <a:bodyPr vert="horz" lIns="91440" tIns="45720" rIns="91440" bIns="45720" rtlCol="0">
            <a:normAutofit/>
          </a:bodyPr>
          <a:lstStyle>
            <a:lvl1pPr>
              <a:defRPr>
                <a:effectLst>
                  <a:outerShdw blurRad="38100" dist="38100" dir="2700000" algn="tl">
                    <a:srgbClr val="000000">
                      <a:alpha val="43137"/>
                    </a:srgbClr>
                  </a:outerShdw>
                </a:effectLst>
              </a:defRPr>
            </a:lvl1pPr>
          </a:lstStyle>
          <a:p>
            <a:pPr lvl="0"/>
            <a:r>
              <a:rPr lang="fi-FI" dirty="0"/>
              <a:t>Muokkaa tekstin perustyylejä napsauttamalla</a:t>
            </a:r>
          </a:p>
        </p:txBody>
      </p:sp>
      <p:sp>
        <p:nvSpPr>
          <p:cNvPr id="9" name="Otsikon paikkamerkki 1"/>
          <p:cNvSpPr>
            <a:spLocks noGrp="1"/>
          </p:cNvSpPr>
          <p:nvPr>
            <p:ph type="title"/>
          </p:nvPr>
        </p:nvSpPr>
        <p:spPr>
          <a:xfrm>
            <a:off x="251521" y="3645024"/>
            <a:ext cx="8640959" cy="1325563"/>
          </a:xfrm>
          <a:prstGeom prst="rect">
            <a:avLst/>
          </a:prstGeom>
        </p:spPr>
        <p:txBody>
          <a:bodyPr vert="horz" lIns="91440" tIns="45720" rIns="91440" bIns="45720" rtlCol="0" anchor="ctr">
            <a:normAutofit/>
          </a:bodyPr>
          <a:lstStyle>
            <a:lvl1pPr>
              <a:defRPr>
                <a:effectLst>
                  <a:outerShdw blurRad="38100" dist="38100" dir="2700000" algn="tl">
                    <a:srgbClr val="000000">
                      <a:alpha val="43137"/>
                    </a:srgbClr>
                  </a:outerShdw>
                </a:effectLst>
              </a:defRPr>
            </a:lvl1pPr>
          </a:lstStyle>
          <a:p>
            <a:r>
              <a:rPr lang="fi-FI" dirty="0"/>
              <a:t>Muokkaa </a:t>
            </a:r>
            <a:r>
              <a:rPr lang="fi-FI" dirty="0" err="1"/>
              <a:t>perustyyl</a:t>
            </a:r>
            <a:r>
              <a:rPr lang="fi-FI" dirty="0"/>
              <a:t>. </a:t>
            </a:r>
            <a:r>
              <a:rPr lang="fi-FI" dirty="0" err="1"/>
              <a:t>napsautt</a:t>
            </a:r>
            <a:r>
              <a:rPr lang="fi-FI" dirty="0"/>
              <a:t>.</a:t>
            </a:r>
          </a:p>
        </p:txBody>
      </p:sp>
      <p:pic>
        <p:nvPicPr>
          <p:cNvPr id="7" name="Kuva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780885"/>
            <a:ext cx="2699792" cy="1077115"/>
          </a:xfrm>
          <a:prstGeom prst="rect">
            <a:avLst/>
          </a:prstGeom>
        </p:spPr>
      </p:pic>
    </p:spTree>
    <p:extLst>
      <p:ext uri="{BB962C8B-B14F-4D97-AF65-F5344CB8AC3E}">
        <p14:creationId xmlns:p14="http://schemas.microsoft.com/office/powerpoint/2010/main" val="647708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kuvadia: uni">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67644" y="-99392"/>
            <a:ext cx="10548156" cy="7032104"/>
          </a:xfrm>
          <a:prstGeom prst="rect">
            <a:avLst/>
          </a:prstGeom>
        </p:spPr>
      </p:pic>
      <p:pic>
        <p:nvPicPr>
          <p:cNvPr id="15" name="Kuva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25982" y="188640"/>
            <a:ext cx="2038506" cy="2278690"/>
          </a:xfrm>
          <a:prstGeom prst="rect">
            <a:avLst/>
          </a:prstGeom>
          <a:effectLst>
            <a:outerShdw blurRad="50800" dist="38100" dir="8100000" algn="ctr" rotWithShape="0">
              <a:schemeClr val="tx1">
                <a:alpha val="40000"/>
              </a:schemeClr>
            </a:outerShdw>
          </a:effectLst>
        </p:spPr>
      </p:pic>
      <p:sp>
        <p:nvSpPr>
          <p:cNvPr id="9" name="Tekstin paikkamerkki 2"/>
          <p:cNvSpPr>
            <a:spLocks noGrp="1"/>
          </p:cNvSpPr>
          <p:nvPr>
            <p:ph idx="1"/>
          </p:nvPr>
        </p:nvSpPr>
        <p:spPr>
          <a:xfrm>
            <a:off x="251521" y="5013176"/>
            <a:ext cx="8640959" cy="1008112"/>
          </a:xfrm>
          <a:prstGeom prst="rect">
            <a:avLst/>
          </a:prstGeom>
        </p:spPr>
        <p:txBody>
          <a:bodyPr vert="horz" lIns="91440" tIns="45720" rIns="91440" bIns="45720" rtlCol="0">
            <a:normAutofit/>
          </a:bodyPr>
          <a:lstStyle>
            <a:lvl1pPr>
              <a:defRPr>
                <a:effectLst>
                  <a:outerShdw blurRad="38100" dist="38100" dir="2700000" algn="tl">
                    <a:srgbClr val="000000">
                      <a:alpha val="43137"/>
                    </a:srgbClr>
                  </a:outerShdw>
                </a:effectLst>
              </a:defRPr>
            </a:lvl1pPr>
          </a:lstStyle>
          <a:p>
            <a:pPr lvl="0"/>
            <a:r>
              <a:rPr lang="fi-FI" dirty="0"/>
              <a:t>Muokkaa tekstin perustyylejä napsauttamalla</a:t>
            </a:r>
          </a:p>
        </p:txBody>
      </p:sp>
      <p:sp>
        <p:nvSpPr>
          <p:cNvPr id="11" name="Otsikon paikkamerkki 1"/>
          <p:cNvSpPr>
            <a:spLocks noGrp="1"/>
          </p:cNvSpPr>
          <p:nvPr>
            <p:ph type="title"/>
          </p:nvPr>
        </p:nvSpPr>
        <p:spPr>
          <a:xfrm>
            <a:off x="251521" y="3645024"/>
            <a:ext cx="8640959" cy="1325563"/>
          </a:xfrm>
          <a:prstGeom prst="rect">
            <a:avLst/>
          </a:prstGeom>
        </p:spPr>
        <p:txBody>
          <a:bodyPr vert="horz" lIns="91440" tIns="45720" rIns="91440" bIns="45720" rtlCol="0" anchor="ctr">
            <a:normAutofit/>
          </a:bodyPr>
          <a:lstStyle>
            <a:lvl1pPr>
              <a:defRPr>
                <a:effectLst>
                  <a:outerShdw blurRad="38100" dist="38100" dir="2700000" algn="tl">
                    <a:srgbClr val="000000">
                      <a:alpha val="43137"/>
                    </a:srgbClr>
                  </a:outerShdw>
                </a:effectLst>
              </a:defRPr>
            </a:lvl1pPr>
          </a:lstStyle>
          <a:p>
            <a:r>
              <a:rPr lang="fi-FI" dirty="0"/>
              <a:t>Muokkaa </a:t>
            </a:r>
            <a:r>
              <a:rPr lang="fi-FI" dirty="0" err="1"/>
              <a:t>perustyyl</a:t>
            </a:r>
            <a:r>
              <a:rPr lang="fi-FI" dirty="0"/>
              <a:t>. </a:t>
            </a:r>
            <a:r>
              <a:rPr lang="fi-FI" dirty="0" err="1"/>
              <a:t>napsautt</a:t>
            </a:r>
            <a:r>
              <a:rPr lang="fi-FI" dirty="0"/>
              <a:t>.</a:t>
            </a:r>
          </a:p>
        </p:txBody>
      </p:sp>
      <p:pic>
        <p:nvPicPr>
          <p:cNvPr id="7" name="Kuva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780885"/>
            <a:ext cx="2699792" cy="1077115"/>
          </a:xfrm>
          <a:prstGeom prst="rect">
            <a:avLst/>
          </a:prstGeom>
          <a:effectLst>
            <a:outerShdw blurRad="50800" dist="38100" dir="8100000" algn="ctr" rotWithShape="0">
              <a:schemeClr val="tx1">
                <a:alpha val="40000"/>
              </a:schemeClr>
            </a:outerShdw>
          </a:effectLst>
        </p:spPr>
      </p:pic>
    </p:spTree>
    <p:extLst>
      <p:ext uri="{BB962C8B-B14F-4D97-AF65-F5344CB8AC3E}">
        <p14:creationId xmlns:p14="http://schemas.microsoft.com/office/powerpoint/2010/main" val="349841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kuvadia: luonto">
    <p:spTree>
      <p:nvGrpSpPr>
        <p:cNvPr id="1" name=""/>
        <p:cNvGrpSpPr/>
        <p:nvPr/>
      </p:nvGrpSpPr>
      <p:grpSpPr>
        <a:xfrm>
          <a:off x="0" y="0"/>
          <a:ext cx="0" cy="0"/>
          <a:chOff x="0" y="0"/>
          <a:chExt cx="0" cy="0"/>
        </a:xfrm>
      </p:grpSpPr>
      <p:pic>
        <p:nvPicPr>
          <p:cNvPr id="12" name="Kuva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8520" y="-99392"/>
            <a:ext cx="9361040" cy="6984776"/>
          </a:xfrm>
          <a:prstGeom prst="rect">
            <a:avLst/>
          </a:prstGeom>
        </p:spPr>
      </p:pic>
      <p:pic>
        <p:nvPicPr>
          <p:cNvPr id="10" name="Kuva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25982" y="188640"/>
            <a:ext cx="2038506" cy="2278690"/>
          </a:xfrm>
          <a:prstGeom prst="rect">
            <a:avLst/>
          </a:prstGeom>
          <a:effectLst>
            <a:outerShdw blurRad="50800" dist="38100" dir="8100000" algn="ctr" rotWithShape="0">
              <a:schemeClr val="tx1">
                <a:alpha val="40000"/>
              </a:schemeClr>
            </a:outerShdw>
          </a:effectLst>
        </p:spPr>
      </p:pic>
      <p:sp>
        <p:nvSpPr>
          <p:cNvPr id="8" name="Tekstin paikkamerkki 2"/>
          <p:cNvSpPr>
            <a:spLocks noGrp="1"/>
          </p:cNvSpPr>
          <p:nvPr>
            <p:ph idx="1"/>
          </p:nvPr>
        </p:nvSpPr>
        <p:spPr>
          <a:xfrm>
            <a:off x="251521" y="5013176"/>
            <a:ext cx="8640959" cy="1008112"/>
          </a:xfrm>
          <a:prstGeom prst="rect">
            <a:avLst/>
          </a:prstGeom>
        </p:spPr>
        <p:txBody>
          <a:bodyPr vert="horz" lIns="91440" tIns="45720" rIns="91440" bIns="45720" rtlCol="0">
            <a:normAutofit/>
          </a:bodyPr>
          <a:lstStyle>
            <a:lvl1pPr>
              <a:defRPr>
                <a:effectLst>
                  <a:outerShdw blurRad="38100" dist="38100" dir="2700000" algn="tl">
                    <a:srgbClr val="000000">
                      <a:alpha val="43137"/>
                    </a:srgbClr>
                  </a:outerShdw>
                </a:effectLst>
              </a:defRPr>
            </a:lvl1pPr>
          </a:lstStyle>
          <a:p>
            <a:pPr lvl="0"/>
            <a:r>
              <a:rPr lang="fi-FI" dirty="0"/>
              <a:t>Muokkaa tekstin perustyylejä napsauttamalla</a:t>
            </a:r>
          </a:p>
        </p:txBody>
      </p:sp>
      <p:sp>
        <p:nvSpPr>
          <p:cNvPr id="11" name="Otsikon paikkamerkki 1"/>
          <p:cNvSpPr>
            <a:spLocks noGrp="1"/>
          </p:cNvSpPr>
          <p:nvPr>
            <p:ph type="title"/>
          </p:nvPr>
        </p:nvSpPr>
        <p:spPr>
          <a:xfrm>
            <a:off x="251521" y="3645024"/>
            <a:ext cx="8640959" cy="1325563"/>
          </a:xfrm>
          <a:prstGeom prst="rect">
            <a:avLst/>
          </a:prstGeom>
        </p:spPr>
        <p:txBody>
          <a:bodyPr vert="horz" lIns="91440" tIns="45720" rIns="91440" bIns="45720" rtlCol="0" anchor="ctr">
            <a:normAutofit/>
          </a:bodyPr>
          <a:lstStyle>
            <a:lvl1pPr>
              <a:defRPr>
                <a:effectLst>
                  <a:outerShdw blurRad="38100" dist="38100" dir="2700000" algn="tl">
                    <a:srgbClr val="000000">
                      <a:alpha val="43137"/>
                    </a:srgbClr>
                  </a:outerShdw>
                </a:effectLst>
              </a:defRPr>
            </a:lvl1pPr>
          </a:lstStyle>
          <a:p>
            <a:r>
              <a:rPr lang="fi-FI" dirty="0"/>
              <a:t>Muokkaa </a:t>
            </a:r>
            <a:r>
              <a:rPr lang="fi-FI" dirty="0" err="1"/>
              <a:t>perustyyl</a:t>
            </a:r>
            <a:r>
              <a:rPr lang="fi-FI" dirty="0"/>
              <a:t>. </a:t>
            </a:r>
            <a:r>
              <a:rPr lang="fi-FI" dirty="0" err="1"/>
              <a:t>napsautt</a:t>
            </a:r>
            <a:r>
              <a:rPr lang="fi-FI" dirty="0"/>
              <a:t>.</a:t>
            </a:r>
          </a:p>
        </p:txBody>
      </p:sp>
      <p:pic>
        <p:nvPicPr>
          <p:cNvPr id="7" name="Kuva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780885"/>
            <a:ext cx="2699792" cy="1077115"/>
          </a:xfrm>
          <a:prstGeom prst="rect">
            <a:avLst/>
          </a:prstGeom>
          <a:effectLst>
            <a:outerShdw blurRad="50800" dist="38100" dir="8100000" algn="ctr" rotWithShape="0">
              <a:schemeClr val="tx1">
                <a:alpha val="40000"/>
              </a:schemeClr>
            </a:outerShdw>
          </a:effectLst>
        </p:spPr>
      </p:pic>
    </p:spTree>
    <p:extLst>
      <p:ext uri="{BB962C8B-B14F-4D97-AF65-F5344CB8AC3E}">
        <p14:creationId xmlns:p14="http://schemas.microsoft.com/office/powerpoint/2010/main" val="514073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ja kuvadia: pahikset">
    <p:spTree>
      <p:nvGrpSpPr>
        <p:cNvPr id="1" name=""/>
        <p:cNvGrpSpPr/>
        <p:nvPr/>
      </p:nvGrpSpPr>
      <p:grpSpPr>
        <a:xfrm>
          <a:off x="0" y="0"/>
          <a:ext cx="0" cy="0"/>
          <a:chOff x="0" y="0"/>
          <a:chExt cx="0" cy="0"/>
        </a:xfrm>
      </p:grpSpPr>
      <p:pic>
        <p:nvPicPr>
          <p:cNvPr id="18" name="Kuva 17"/>
          <p:cNvPicPr>
            <a:picLocks noChangeAspect="1"/>
          </p:cNvPicPr>
          <p:nvPr userDrawn="1"/>
        </p:nvPicPr>
        <p:blipFill rotWithShape="1">
          <a:blip r:embed="rId2" cstate="email">
            <a:extLst>
              <a:ext uri="{28A0092B-C50C-407E-A947-70E740481C1C}">
                <a14:useLocalDpi xmlns:a14="http://schemas.microsoft.com/office/drawing/2010/main"/>
              </a:ext>
            </a:extLst>
          </a:blip>
          <a:srcRect t="981" b="975"/>
          <a:stretch/>
        </p:blipFill>
        <p:spPr>
          <a:xfrm>
            <a:off x="0" y="-72007"/>
            <a:ext cx="9144000" cy="7101407"/>
          </a:xfrm>
          <a:prstGeom prst="rect">
            <a:avLst/>
          </a:prstGeom>
        </p:spPr>
      </p:pic>
      <p:pic>
        <p:nvPicPr>
          <p:cNvPr id="15" name="Kuva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25982" y="188640"/>
            <a:ext cx="2038506" cy="2278690"/>
          </a:xfrm>
          <a:prstGeom prst="rect">
            <a:avLst/>
          </a:prstGeom>
          <a:effectLst>
            <a:outerShdw blurRad="50800" dist="38100" dir="8100000" algn="ctr" rotWithShape="0">
              <a:schemeClr val="tx1">
                <a:alpha val="40000"/>
              </a:schemeClr>
            </a:outerShdw>
          </a:effectLst>
        </p:spPr>
      </p:pic>
      <p:sp>
        <p:nvSpPr>
          <p:cNvPr id="10" name="Suorakulmio 9"/>
          <p:cNvSpPr/>
          <p:nvPr userDrawn="1"/>
        </p:nvSpPr>
        <p:spPr>
          <a:xfrm>
            <a:off x="-36512" y="-99392"/>
            <a:ext cx="4608512" cy="3600400"/>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Suorakulmio 13"/>
          <p:cNvSpPr/>
          <p:nvPr userDrawn="1"/>
        </p:nvSpPr>
        <p:spPr>
          <a:xfrm>
            <a:off x="4621726" y="-99393"/>
            <a:ext cx="4608512" cy="3600400"/>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p:cNvSpPr/>
          <p:nvPr userDrawn="1"/>
        </p:nvSpPr>
        <p:spPr>
          <a:xfrm>
            <a:off x="-36512" y="3501008"/>
            <a:ext cx="4608512" cy="3600400"/>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p:cNvSpPr/>
          <p:nvPr userDrawn="1"/>
        </p:nvSpPr>
        <p:spPr>
          <a:xfrm>
            <a:off x="4621726" y="3501008"/>
            <a:ext cx="4608512" cy="3600400"/>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Tekstin paikkamerkki 2"/>
          <p:cNvSpPr>
            <a:spLocks noGrp="1"/>
          </p:cNvSpPr>
          <p:nvPr>
            <p:ph idx="1"/>
          </p:nvPr>
        </p:nvSpPr>
        <p:spPr>
          <a:xfrm>
            <a:off x="251521" y="5013176"/>
            <a:ext cx="8640959" cy="1008112"/>
          </a:xfrm>
          <a:prstGeom prst="rect">
            <a:avLst/>
          </a:prstGeom>
        </p:spPr>
        <p:txBody>
          <a:bodyPr vert="horz" lIns="91440" tIns="45720" rIns="91440" bIns="45720" rtlCol="0">
            <a:normAutofit/>
          </a:bodyPr>
          <a:lstStyle>
            <a:lvl1pPr>
              <a:defRPr>
                <a:effectLst>
                  <a:outerShdw blurRad="38100" dist="38100" dir="2700000" algn="tl">
                    <a:srgbClr val="000000">
                      <a:alpha val="43137"/>
                    </a:srgbClr>
                  </a:outerShdw>
                </a:effectLst>
              </a:defRPr>
            </a:lvl1pPr>
          </a:lstStyle>
          <a:p>
            <a:pPr lvl="0"/>
            <a:r>
              <a:rPr lang="fi-FI" dirty="0"/>
              <a:t>Muokkaa tekstin perustyylejä napsauttamalla</a:t>
            </a:r>
          </a:p>
        </p:txBody>
      </p:sp>
      <p:sp>
        <p:nvSpPr>
          <p:cNvPr id="19" name="Otsikon paikkamerkki 1"/>
          <p:cNvSpPr>
            <a:spLocks noGrp="1"/>
          </p:cNvSpPr>
          <p:nvPr>
            <p:ph type="title"/>
          </p:nvPr>
        </p:nvSpPr>
        <p:spPr>
          <a:xfrm>
            <a:off x="251521" y="3645024"/>
            <a:ext cx="8640959" cy="1325563"/>
          </a:xfrm>
          <a:prstGeom prst="rect">
            <a:avLst/>
          </a:prstGeom>
        </p:spPr>
        <p:txBody>
          <a:bodyPr vert="horz" lIns="91440" tIns="45720" rIns="91440" bIns="45720" rtlCol="0" anchor="ctr">
            <a:normAutofit/>
          </a:bodyPr>
          <a:lstStyle>
            <a:lvl1pPr>
              <a:defRPr>
                <a:effectLst>
                  <a:outerShdw blurRad="38100" dist="38100" dir="2700000" algn="tl">
                    <a:srgbClr val="000000">
                      <a:alpha val="43137"/>
                    </a:srgbClr>
                  </a:outerShdw>
                </a:effectLst>
              </a:defRPr>
            </a:lvl1pPr>
          </a:lstStyle>
          <a:p>
            <a:r>
              <a:rPr lang="fi-FI" dirty="0"/>
              <a:t>Muokkaa </a:t>
            </a:r>
            <a:r>
              <a:rPr lang="fi-FI" dirty="0" err="1"/>
              <a:t>perustyyl</a:t>
            </a:r>
            <a:r>
              <a:rPr lang="fi-FI" dirty="0"/>
              <a:t>. </a:t>
            </a:r>
            <a:r>
              <a:rPr lang="fi-FI" dirty="0" err="1"/>
              <a:t>napsautt</a:t>
            </a:r>
            <a:r>
              <a:rPr lang="fi-FI" dirty="0"/>
              <a:t>.</a:t>
            </a:r>
          </a:p>
        </p:txBody>
      </p:sp>
      <p:pic>
        <p:nvPicPr>
          <p:cNvPr id="12" name="Kuva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780885"/>
            <a:ext cx="2699792" cy="1077115"/>
          </a:xfrm>
          <a:prstGeom prst="rect">
            <a:avLst/>
          </a:prstGeom>
          <a:effectLst>
            <a:outerShdw blurRad="50800" dist="38100" dir="8100000" algn="ctr" rotWithShape="0">
              <a:schemeClr val="tx1">
                <a:alpha val="40000"/>
              </a:schemeClr>
            </a:outerShdw>
          </a:effectLst>
        </p:spPr>
      </p:pic>
    </p:spTree>
    <p:extLst>
      <p:ext uri="{BB962C8B-B14F-4D97-AF65-F5344CB8AC3E}">
        <p14:creationId xmlns:p14="http://schemas.microsoft.com/office/powerpoint/2010/main" val="2083059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ja kuvadia: hyvikset">
    <p:spTree>
      <p:nvGrpSpPr>
        <p:cNvPr id="1" name=""/>
        <p:cNvGrpSpPr/>
        <p:nvPr/>
      </p:nvGrpSpPr>
      <p:grpSpPr>
        <a:xfrm>
          <a:off x="0" y="0"/>
          <a:ext cx="0" cy="0"/>
          <a:chOff x="0" y="0"/>
          <a:chExt cx="0" cy="0"/>
        </a:xfrm>
      </p:grpSpPr>
      <p:pic>
        <p:nvPicPr>
          <p:cNvPr id="12" name="Kuva 11"/>
          <p:cNvPicPr>
            <a:picLocks noChangeAspect="1"/>
          </p:cNvPicPr>
          <p:nvPr userDrawn="1"/>
        </p:nvPicPr>
        <p:blipFill rotWithShape="1">
          <a:blip r:embed="rId2" cstate="email">
            <a:extLst>
              <a:ext uri="{28A0092B-C50C-407E-A947-70E740481C1C}">
                <a14:useLocalDpi xmlns:a14="http://schemas.microsoft.com/office/drawing/2010/main"/>
              </a:ext>
            </a:extLst>
          </a:blip>
          <a:srcRect t="977" b="1367"/>
          <a:stretch/>
        </p:blipFill>
        <p:spPr>
          <a:xfrm>
            <a:off x="0" y="-72007"/>
            <a:ext cx="9144000" cy="7101407"/>
          </a:xfrm>
          <a:prstGeom prst="rect">
            <a:avLst/>
          </a:prstGeom>
        </p:spPr>
      </p:pic>
      <p:pic>
        <p:nvPicPr>
          <p:cNvPr id="15" name="Kuva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25982" y="188640"/>
            <a:ext cx="2038506" cy="2278690"/>
          </a:xfrm>
          <a:prstGeom prst="rect">
            <a:avLst/>
          </a:prstGeom>
          <a:effectLst>
            <a:outerShdw blurRad="50800" dist="38100" dir="8100000" algn="ctr" rotWithShape="0">
              <a:schemeClr val="tx1">
                <a:alpha val="40000"/>
              </a:schemeClr>
            </a:outerShdw>
          </a:effectLst>
        </p:spPr>
      </p:pic>
      <p:sp>
        <p:nvSpPr>
          <p:cNvPr id="10" name="Suorakulmio 9"/>
          <p:cNvSpPr/>
          <p:nvPr userDrawn="1"/>
        </p:nvSpPr>
        <p:spPr>
          <a:xfrm>
            <a:off x="-36512" y="-99392"/>
            <a:ext cx="4608512" cy="3600400"/>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Suorakulmio 13"/>
          <p:cNvSpPr/>
          <p:nvPr userDrawn="1"/>
        </p:nvSpPr>
        <p:spPr>
          <a:xfrm>
            <a:off x="4621726" y="-99393"/>
            <a:ext cx="4608512" cy="3600400"/>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p:cNvSpPr/>
          <p:nvPr userDrawn="1"/>
        </p:nvSpPr>
        <p:spPr>
          <a:xfrm>
            <a:off x="-36512" y="3501008"/>
            <a:ext cx="4608512" cy="3600400"/>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p:cNvSpPr/>
          <p:nvPr userDrawn="1"/>
        </p:nvSpPr>
        <p:spPr>
          <a:xfrm>
            <a:off x="4621726" y="3501008"/>
            <a:ext cx="4608512" cy="3600400"/>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Tekstin paikkamerkki 2"/>
          <p:cNvSpPr>
            <a:spLocks noGrp="1"/>
          </p:cNvSpPr>
          <p:nvPr>
            <p:ph idx="1"/>
          </p:nvPr>
        </p:nvSpPr>
        <p:spPr>
          <a:xfrm>
            <a:off x="251521" y="5013176"/>
            <a:ext cx="8640959" cy="1008112"/>
          </a:xfrm>
          <a:prstGeom prst="rect">
            <a:avLst/>
          </a:prstGeom>
        </p:spPr>
        <p:txBody>
          <a:bodyPr vert="horz" lIns="91440" tIns="45720" rIns="91440" bIns="45720" rtlCol="0">
            <a:normAutofit/>
          </a:bodyPr>
          <a:lstStyle>
            <a:lvl1pPr>
              <a:defRPr>
                <a:effectLst>
                  <a:outerShdw blurRad="38100" dist="38100" dir="2700000" algn="tl">
                    <a:srgbClr val="000000">
                      <a:alpha val="43137"/>
                    </a:srgbClr>
                  </a:outerShdw>
                </a:effectLst>
              </a:defRPr>
            </a:lvl1pPr>
          </a:lstStyle>
          <a:p>
            <a:pPr lvl="0"/>
            <a:r>
              <a:rPr lang="fi-FI" dirty="0"/>
              <a:t>Muokkaa tekstin perustyylejä napsauttamalla</a:t>
            </a:r>
          </a:p>
        </p:txBody>
      </p:sp>
      <p:sp>
        <p:nvSpPr>
          <p:cNvPr id="20" name="Otsikon paikkamerkki 1"/>
          <p:cNvSpPr>
            <a:spLocks noGrp="1"/>
          </p:cNvSpPr>
          <p:nvPr>
            <p:ph type="title"/>
          </p:nvPr>
        </p:nvSpPr>
        <p:spPr>
          <a:xfrm>
            <a:off x="251521" y="3645024"/>
            <a:ext cx="8640959" cy="1325563"/>
          </a:xfrm>
          <a:prstGeom prst="rect">
            <a:avLst/>
          </a:prstGeom>
        </p:spPr>
        <p:txBody>
          <a:bodyPr vert="horz" lIns="91440" tIns="45720" rIns="91440" bIns="45720" rtlCol="0" anchor="ctr">
            <a:normAutofit/>
          </a:bodyPr>
          <a:lstStyle>
            <a:lvl1pPr>
              <a:defRPr>
                <a:effectLst>
                  <a:outerShdw blurRad="38100" dist="38100" dir="2700000" algn="tl">
                    <a:srgbClr val="000000">
                      <a:alpha val="43137"/>
                    </a:srgbClr>
                  </a:outerShdw>
                </a:effectLst>
              </a:defRPr>
            </a:lvl1pPr>
          </a:lstStyle>
          <a:p>
            <a:r>
              <a:rPr lang="fi-FI" dirty="0"/>
              <a:t>Muokkaa </a:t>
            </a:r>
            <a:r>
              <a:rPr lang="fi-FI" dirty="0" err="1"/>
              <a:t>perustyyl</a:t>
            </a:r>
            <a:r>
              <a:rPr lang="fi-FI" dirty="0"/>
              <a:t>. </a:t>
            </a:r>
            <a:r>
              <a:rPr lang="fi-FI" dirty="0" err="1"/>
              <a:t>napsautt</a:t>
            </a:r>
            <a:r>
              <a:rPr lang="fi-FI" dirty="0"/>
              <a:t>.</a:t>
            </a:r>
          </a:p>
        </p:txBody>
      </p:sp>
      <p:pic>
        <p:nvPicPr>
          <p:cNvPr id="13" name="Kuva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780885"/>
            <a:ext cx="2699792" cy="1077115"/>
          </a:xfrm>
          <a:prstGeom prst="rect">
            <a:avLst/>
          </a:prstGeom>
          <a:effectLst>
            <a:outerShdw blurRad="50800" dist="38100" dir="8100000" algn="ctr" rotWithShape="0">
              <a:schemeClr val="tx1">
                <a:alpha val="40000"/>
              </a:schemeClr>
            </a:outerShdw>
          </a:effectLst>
        </p:spPr>
      </p:pic>
    </p:spTree>
    <p:extLst>
      <p:ext uri="{BB962C8B-B14F-4D97-AF65-F5344CB8AC3E}">
        <p14:creationId xmlns:p14="http://schemas.microsoft.com/office/powerpoint/2010/main" val="4106896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ivojen verisuonisto (Heureka/BodyWorlds)">
    <p:spTree>
      <p:nvGrpSpPr>
        <p:cNvPr id="1" name=""/>
        <p:cNvGrpSpPr/>
        <p:nvPr/>
      </p:nvGrpSpPr>
      <p:grpSpPr>
        <a:xfrm>
          <a:off x="0" y="0"/>
          <a:ext cx="0" cy="0"/>
          <a:chOff x="0" y="0"/>
          <a:chExt cx="0" cy="0"/>
        </a:xfrm>
      </p:grpSpPr>
      <p:pic>
        <p:nvPicPr>
          <p:cNvPr id="14" name="Kuva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8520" y="-27384"/>
            <a:ext cx="9361040" cy="6957392"/>
          </a:xfrm>
          <a:prstGeom prst="rect">
            <a:avLst/>
          </a:prstGeom>
        </p:spPr>
      </p:pic>
      <p:grpSp>
        <p:nvGrpSpPr>
          <p:cNvPr id="11" name="Ryhmä 10"/>
          <p:cNvGrpSpPr/>
          <p:nvPr userDrawn="1"/>
        </p:nvGrpSpPr>
        <p:grpSpPr>
          <a:xfrm>
            <a:off x="-1044624" y="-27384"/>
            <a:ext cx="9361040" cy="6957392"/>
            <a:chOff x="-108520" y="-27384"/>
            <a:chExt cx="9361040" cy="6957392"/>
          </a:xfrm>
        </p:grpSpPr>
        <p:pic>
          <p:nvPicPr>
            <p:cNvPr id="12" name="Kuva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8520" y="-27384"/>
              <a:ext cx="9361040" cy="6957392"/>
            </a:xfrm>
            <a:prstGeom prst="rect">
              <a:avLst/>
            </a:prstGeom>
          </p:spPr>
        </p:pic>
        <p:pic>
          <p:nvPicPr>
            <p:cNvPr id="13" name="Kuva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582486"/>
              <a:ext cx="9144000" cy="6086874"/>
            </a:xfrm>
            <a:prstGeom prst="rect">
              <a:avLst/>
            </a:prstGeom>
          </p:spPr>
        </p:pic>
      </p:grpSp>
      <p:pic>
        <p:nvPicPr>
          <p:cNvPr id="9" name="Kuva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25982" y="188640"/>
            <a:ext cx="2038506" cy="2278690"/>
          </a:xfrm>
          <a:prstGeom prst="rect">
            <a:avLst/>
          </a:prstGeom>
        </p:spPr>
      </p:pic>
      <p:pic>
        <p:nvPicPr>
          <p:cNvPr id="8" name="Kuva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5780885"/>
            <a:ext cx="2699792" cy="1077115"/>
          </a:xfrm>
          <a:prstGeom prst="rect">
            <a:avLst/>
          </a:prstGeom>
        </p:spPr>
      </p:pic>
    </p:spTree>
    <p:extLst>
      <p:ext uri="{BB962C8B-B14F-4D97-AF65-F5344CB8AC3E}">
        <p14:creationId xmlns:p14="http://schemas.microsoft.com/office/powerpoint/2010/main" val="13314874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hyperlink" Target="http://www.aivoterveys.fi/"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3.png"/><Relationship Id="rId5" Type="http://schemas.openxmlformats.org/officeDocument/2006/relationships/slideLayout" Target="../slideLayouts/slideLayout7.xml"/><Relationship Id="rId10" Type="http://schemas.openxmlformats.org/officeDocument/2006/relationships/image" Target="../media/image2.png"/><Relationship Id="rId4" Type="http://schemas.openxmlformats.org/officeDocument/2006/relationships/slideLayout" Target="../slideLayouts/slideLayout6.xml"/><Relationship Id="rId9"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5.jpeg"/><Relationship Id="rId5" Type="http://schemas.openxmlformats.org/officeDocument/2006/relationships/slideLayout" Target="../slideLayouts/slideLayout14.xml"/><Relationship Id="rId10" Type="http://schemas.openxmlformats.org/officeDocument/2006/relationships/image" Target="../media/image14.png"/><Relationship Id="rId4" Type="http://schemas.openxmlformats.org/officeDocument/2006/relationships/slideLayout" Target="../slideLayouts/slideLayout13.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pic>
        <p:nvPicPr>
          <p:cNvPr id="6" name="Kuva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47864" y="404664"/>
            <a:ext cx="2447885" cy="2736304"/>
          </a:xfrm>
          <a:prstGeom prst="rect">
            <a:avLst/>
          </a:prstGeom>
        </p:spPr>
      </p:pic>
      <p:sp>
        <p:nvSpPr>
          <p:cNvPr id="10" name="Tekstin paikkamerkki 2"/>
          <p:cNvSpPr>
            <a:spLocks noGrp="1"/>
          </p:cNvSpPr>
          <p:nvPr>
            <p:ph type="body" idx="1"/>
          </p:nvPr>
        </p:nvSpPr>
        <p:spPr>
          <a:xfrm>
            <a:off x="251521" y="5013176"/>
            <a:ext cx="8640959" cy="1008112"/>
          </a:xfrm>
          <a:prstGeom prst="rect">
            <a:avLst/>
          </a:prstGeom>
        </p:spPr>
        <p:txBody>
          <a:bodyPr vert="horz" lIns="91440" tIns="45720" rIns="91440" bIns="45720" rtlCol="0">
            <a:normAutofit/>
          </a:bodyPr>
          <a:lstStyle/>
          <a:p>
            <a:pPr lvl="0"/>
            <a:r>
              <a:rPr lang="fi-FI" dirty="0"/>
              <a:t>Muokkaa tekstin perustyylejä napsauttamalla</a:t>
            </a:r>
          </a:p>
        </p:txBody>
      </p:sp>
      <p:sp>
        <p:nvSpPr>
          <p:cNvPr id="11" name="Otsikon paikkamerkki 1"/>
          <p:cNvSpPr>
            <a:spLocks noGrp="1"/>
          </p:cNvSpPr>
          <p:nvPr>
            <p:ph type="title"/>
          </p:nvPr>
        </p:nvSpPr>
        <p:spPr>
          <a:xfrm>
            <a:off x="251521" y="3645024"/>
            <a:ext cx="8640959"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pic>
        <p:nvPicPr>
          <p:cNvPr id="2" name="Kuva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5780885"/>
            <a:ext cx="2699792" cy="1077115"/>
          </a:xfrm>
          <a:prstGeom prst="rect">
            <a:avLst/>
          </a:prstGeom>
        </p:spPr>
      </p:pic>
    </p:spTree>
    <p:extLst>
      <p:ext uri="{BB962C8B-B14F-4D97-AF65-F5344CB8AC3E}">
        <p14:creationId xmlns:p14="http://schemas.microsoft.com/office/powerpoint/2010/main" val="3430137779"/>
      </p:ext>
    </p:extLst>
  </p:cSld>
  <p:clrMap bg1="lt1" tx1="dk1" bg2="lt2" tx2="dk2" accent1="accent1" accent2="accent2" accent3="accent3" accent4="accent4" accent5="accent5" accent6="accent6" hlink="hlink" folHlink="folHlink"/>
  <p:sldLayoutIdLst>
    <p:sldLayoutId id="2147483685" r:id="rId1"/>
  </p:sldLayoutIdLst>
  <p:hf sldNum="0" hdr="0" ftr="0" dt="0"/>
  <p:txStyles>
    <p:titleStyle>
      <a:lvl1pPr algn="ctr" defTabSz="914400" rtl="0" eaLnBrk="1" latinLnBrk="0" hangingPunct="1">
        <a:lnSpc>
          <a:spcPct val="100000"/>
        </a:lnSpc>
        <a:spcBef>
          <a:spcPct val="0"/>
        </a:spcBef>
        <a:buNone/>
        <a:defRPr sz="3400" b="1" kern="1200">
          <a:solidFill>
            <a:schemeClr val="bg1"/>
          </a:solidFill>
          <a:latin typeface="Arial Black" panose="020B0A04020102020204" pitchFamily="34" charset="0"/>
          <a:ea typeface="+mj-ea"/>
          <a:cs typeface="+mj-cs"/>
        </a:defRPr>
      </a:lvl1pPr>
    </p:titleStyle>
    <p:bodyStyle>
      <a:lvl1pPr marL="0" indent="0" algn="ctr" defTabSz="914400" rtl="0" eaLnBrk="1" latinLnBrk="0" hangingPunct="1">
        <a:lnSpc>
          <a:spcPct val="100000"/>
        </a:lnSpc>
        <a:spcBef>
          <a:spcPts val="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pic>
        <p:nvPicPr>
          <p:cNvPr id="8" name="Kuva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25982" y="188640"/>
            <a:ext cx="2038506" cy="2278690"/>
          </a:xfrm>
          <a:prstGeom prst="rect">
            <a:avLst/>
          </a:prstGeom>
        </p:spPr>
      </p:pic>
      <p:sp>
        <p:nvSpPr>
          <p:cNvPr id="12" name="Otsikon paikkamerkki 1"/>
          <p:cNvSpPr>
            <a:spLocks noGrp="1"/>
          </p:cNvSpPr>
          <p:nvPr>
            <p:ph type="title"/>
          </p:nvPr>
        </p:nvSpPr>
        <p:spPr>
          <a:xfrm>
            <a:off x="251521" y="3645024"/>
            <a:ext cx="8640959"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pic>
        <p:nvPicPr>
          <p:cNvPr id="9" name="Kuva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87471" y="5661248"/>
            <a:ext cx="1008000" cy="1008000"/>
          </a:xfrm>
          <a:prstGeom prst="rect">
            <a:avLst/>
          </a:prstGeom>
        </p:spPr>
      </p:pic>
      <p:pic>
        <p:nvPicPr>
          <p:cNvPr id="10" name="Kuva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30942" y="5699136"/>
            <a:ext cx="1008000" cy="1008000"/>
          </a:xfrm>
          <a:prstGeom prst="rect">
            <a:avLst/>
          </a:prstGeom>
        </p:spPr>
      </p:pic>
      <p:sp>
        <p:nvSpPr>
          <p:cNvPr id="13" name="Tekstiruutu 12"/>
          <p:cNvSpPr txBox="1"/>
          <p:nvPr userDrawn="1"/>
        </p:nvSpPr>
        <p:spPr>
          <a:xfrm>
            <a:off x="2868516" y="6165248"/>
            <a:ext cx="3638161" cy="461665"/>
          </a:xfrm>
          <a:prstGeom prst="rect">
            <a:avLst/>
          </a:prstGeom>
          <a:noFill/>
          <a:ln>
            <a:noFill/>
          </a:ln>
        </p:spPr>
        <p:txBody>
          <a:bodyPr wrap="square" rtlCol="0">
            <a:spAutoFit/>
          </a:bodyPr>
          <a:lstStyle/>
          <a:p>
            <a:pPr algn="ctr"/>
            <a:r>
              <a:rPr lang="fi-FI" sz="2400" b="0" u="none" cap="none" spc="0" baseline="0" dirty="0">
                <a:ln w="0">
                  <a:solidFill>
                    <a:schemeClr val="bg1"/>
                  </a:solidFill>
                </a:ln>
                <a:solidFill>
                  <a:schemeClr val="bg1"/>
                </a:solidFill>
                <a:effectLst/>
                <a:latin typeface="+mn-lt"/>
                <a:hlinkClick r:id="rId7"/>
              </a:rPr>
              <a:t>aivoterveys.fi</a:t>
            </a:r>
            <a:endParaRPr lang="fi-FI" sz="2400" b="0" u="none" cap="none" spc="0" baseline="0" dirty="0">
              <a:ln w="0">
                <a:solidFill>
                  <a:schemeClr val="bg1"/>
                </a:solidFill>
              </a:ln>
              <a:solidFill>
                <a:schemeClr val="bg1"/>
              </a:solidFill>
              <a:effectLst/>
              <a:latin typeface="+mn-lt"/>
            </a:endParaRPr>
          </a:p>
        </p:txBody>
      </p:sp>
      <p:pic>
        <p:nvPicPr>
          <p:cNvPr id="11" name="Kuva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5780885"/>
            <a:ext cx="2699792" cy="1077115"/>
          </a:xfrm>
          <a:prstGeom prst="rect">
            <a:avLst/>
          </a:prstGeom>
        </p:spPr>
      </p:pic>
    </p:spTree>
    <p:extLst>
      <p:ext uri="{BB962C8B-B14F-4D97-AF65-F5344CB8AC3E}">
        <p14:creationId xmlns:p14="http://schemas.microsoft.com/office/powerpoint/2010/main" val="2211037606"/>
      </p:ext>
    </p:extLst>
  </p:cSld>
  <p:clrMap bg1="lt1" tx1="dk1" bg2="lt2" tx2="dk2" accent1="accent1" accent2="accent2" accent3="accent3" accent4="accent4" accent5="accent5" accent6="accent6" hlink="hlink" folHlink="folHlink"/>
  <p:sldLayoutIdLst>
    <p:sldLayoutId id="2147483727" r:id="rId1"/>
  </p:sldLayoutIdLst>
  <p:hf sldNum="0" hdr="0" ftr="0" dt="0"/>
  <p:txStyles>
    <p:titleStyle>
      <a:lvl1pPr algn="ctr" defTabSz="914400" rtl="0" eaLnBrk="1" latinLnBrk="0" hangingPunct="1">
        <a:lnSpc>
          <a:spcPct val="100000"/>
        </a:lnSpc>
        <a:spcBef>
          <a:spcPct val="0"/>
        </a:spcBef>
        <a:buNone/>
        <a:defRPr sz="3400" b="1" kern="1200">
          <a:solidFill>
            <a:schemeClr val="bg1"/>
          </a:solidFill>
          <a:latin typeface="Arial Black" panose="020B0A04020102020204" pitchFamily="34" charset="0"/>
          <a:ea typeface="+mj-ea"/>
          <a:cs typeface="+mj-cs"/>
        </a:defRPr>
      </a:lvl1pPr>
    </p:titleStyle>
    <p:bodyStyle>
      <a:lvl1pPr marL="0" indent="0" algn="ctr" defTabSz="914400" rtl="0" eaLnBrk="1" latinLnBrk="0" hangingPunct="1">
        <a:lnSpc>
          <a:spcPct val="100000"/>
        </a:lnSpc>
        <a:spcBef>
          <a:spcPts val="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pic>
        <p:nvPicPr>
          <p:cNvPr id="8" name="Kuva 7"/>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925982" y="188640"/>
            <a:ext cx="2038506" cy="2278690"/>
          </a:xfrm>
          <a:prstGeom prst="rect">
            <a:avLst/>
          </a:prstGeom>
        </p:spPr>
      </p:pic>
      <p:sp>
        <p:nvSpPr>
          <p:cNvPr id="11" name="Tekstin paikkamerkki 2"/>
          <p:cNvSpPr>
            <a:spLocks noGrp="1"/>
          </p:cNvSpPr>
          <p:nvPr>
            <p:ph type="body" idx="1"/>
          </p:nvPr>
        </p:nvSpPr>
        <p:spPr>
          <a:xfrm>
            <a:off x="251521" y="5013176"/>
            <a:ext cx="8640959" cy="1008112"/>
          </a:xfrm>
          <a:prstGeom prst="rect">
            <a:avLst/>
          </a:prstGeom>
        </p:spPr>
        <p:txBody>
          <a:bodyPr vert="horz" lIns="91440" tIns="45720" rIns="91440" bIns="45720" rtlCol="0">
            <a:normAutofit/>
          </a:bodyPr>
          <a:lstStyle/>
          <a:p>
            <a:pPr lvl="0"/>
            <a:r>
              <a:rPr lang="fi-FI" dirty="0"/>
              <a:t>Muokkaa tekstin perustyylejä napsauttamalla</a:t>
            </a:r>
          </a:p>
        </p:txBody>
      </p:sp>
      <p:sp>
        <p:nvSpPr>
          <p:cNvPr id="12" name="Otsikon paikkamerkki 1"/>
          <p:cNvSpPr>
            <a:spLocks noGrp="1"/>
          </p:cNvSpPr>
          <p:nvPr>
            <p:ph type="title"/>
          </p:nvPr>
        </p:nvSpPr>
        <p:spPr>
          <a:xfrm>
            <a:off x="251521" y="3645024"/>
            <a:ext cx="8640959"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pic>
        <p:nvPicPr>
          <p:cNvPr id="9" name="Kuva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5780885"/>
            <a:ext cx="2699792" cy="1077115"/>
          </a:xfrm>
          <a:prstGeom prst="rect">
            <a:avLst/>
          </a:prstGeom>
        </p:spPr>
      </p:pic>
    </p:spTree>
    <p:extLst>
      <p:ext uri="{BB962C8B-B14F-4D97-AF65-F5344CB8AC3E}">
        <p14:creationId xmlns:p14="http://schemas.microsoft.com/office/powerpoint/2010/main" val="181674782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21" r:id="rId4"/>
    <p:sldLayoutId id="2147483716" r:id="rId5"/>
    <p:sldLayoutId id="2147483717" r:id="rId6"/>
    <p:sldLayoutId id="2147483712" r:id="rId7"/>
  </p:sldLayoutIdLst>
  <p:hf sldNum="0" hdr="0" ftr="0" dt="0"/>
  <p:txStyles>
    <p:titleStyle>
      <a:lvl1pPr algn="ctr" defTabSz="914400" rtl="0" eaLnBrk="1" latinLnBrk="0" hangingPunct="1">
        <a:lnSpc>
          <a:spcPct val="100000"/>
        </a:lnSpc>
        <a:spcBef>
          <a:spcPct val="0"/>
        </a:spcBef>
        <a:buNone/>
        <a:defRPr sz="3400" b="1" kern="1200">
          <a:solidFill>
            <a:schemeClr val="bg1"/>
          </a:solidFill>
          <a:latin typeface="Arial Black" panose="020B0A04020102020204" pitchFamily="34" charset="0"/>
          <a:ea typeface="+mj-ea"/>
          <a:cs typeface="+mj-cs"/>
        </a:defRPr>
      </a:lvl1pPr>
    </p:titleStyle>
    <p:bodyStyle>
      <a:lvl1pPr marL="0" indent="0" algn="ctr" defTabSz="914400" rtl="0" eaLnBrk="1" latinLnBrk="0" hangingPunct="1">
        <a:lnSpc>
          <a:spcPct val="100000"/>
        </a:lnSpc>
        <a:spcBef>
          <a:spcPts val="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188" y="548680"/>
            <a:ext cx="7921252" cy="720080"/>
          </a:xfrm>
          <a:prstGeom prst="rect">
            <a:avLst/>
          </a:prstGeom>
        </p:spPr>
        <p:txBody>
          <a:bodyPr vert="horz" lIns="36000" tIns="36000" rIns="36000" bIns="36000" rtlCol="0" anchor="b"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xt Placeholder 2"/>
          <p:cNvSpPr>
            <a:spLocks noGrp="1"/>
          </p:cNvSpPr>
          <p:nvPr>
            <p:ph type="body" idx="1"/>
          </p:nvPr>
        </p:nvSpPr>
        <p:spPr>
          <a:xfrm>
            <a:off x="611188" y="1412777"/>
            <a:ext cx="7921625" cy="4032447"/>
          </a:xfrm>
          <a:prstGeom prst="rect">
            <a:avLst/>
          </a:prstGeom>
        </p:spPr>
        <p:txBody>
          <a:bodyPr vert="horz" lIns="36000" tIns="36000" rIns="36000" bIns="3600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10" name="Kuva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12045" y="5706000"/>
            <a:ext cx="3816796" cy="893767"/>
          </a:xfrm>
          <a:prstGeom prst="rect">
            <a:avLst/>
          </a:prstGeom>
        </p:spPr>
      </p:pic>
      <p:pic>
        <p:nvPicPr>
          <p:cNvPr id="6" name="Kuva 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444208" y="5653311"/>
            <a:ext cx="2372296" cy="946456"/>
          </a:xfrm>
          <a:prstGeom prst="rect">
            <a:avLst/>
          </a:prstGeom>
        </p:spPr>
      </p:pic>
    </p:spTree>
    <p:extLst>
      <p:ext uri="{BB962C8B-B14F-4D97-AF65-F5344CB8AC3E}">
        <p14:creationId xmlns:p14="http://schemas.microsoft.com/office/powerpoint/2010/main" val="957160566"/>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3" r:id="rId3"/>
    <p:sldLayoutId id="2147483664" r:id="rId4"/>
    <p:sldLayoutId id="2147483670" r:id="rId5"/>
    <p:sldLayoutId id="2147483666" r:id="rId6"/>
    <p:sldLayoutId id="2147483667" r:id="rId7"/>
    <p:sldLayoutId id="2147483668" r:id="rId8"/>
  </p:sldLayoutIdLst>
  <p:transition spd="slow">
    <p:fade/>
  </p:transition>
  <p:hf sldNum="0" hdr="0" ftr="0" dt="0"/>
  <p:txStyles>
    <p:titleStyle>
      <a:lvl1pPr algn="l" defTabSz="914400" rtl="0" eaLnBrk="1" latinLnBrk="0" hangingPunct="1">
        <a:lnSpc>
          <a:spcPct val="90000"/>
        </a:lnSpc>
        <a:spcBef>
          <a:spcPct val="0"/>
        </a:spcBef>
        <a:buNone/>
        <a:defRPr sz="3400" kern="1200" spc="-30" baseline="0">
          <a:solidFill>
            <a:srgbClr val="00AFD8"/>
          </a:solidFill>
          <a:latin typeface="Arial Black"/>
          <a:ea typeface="+mj-ea"/>
          <a:cs typeface="Arial Black"/>
        </a:defRPr>
      </a:lvl1pPr>
    </p:titleStyle>
    <p:bodyStyle>
      <a:lvl1pPr marL="182563" indent="-182563" algn="l" defTabSz="914400" rtl="0" eaLnBrk="1" latinLnBrk="0" hangingPunct="1">
        <a:spcBef>
          <a:spcPts val="0"/>
        </a:spcBef>
        <a:spcAft>
          <a:spcPts val="600"/>
        </a:spcAft>
        <a:buFont typeface="Arial" pitchFamily="34" charset="0"/>
        <a:buChar char="•"/>
        <a:defRPr sz="2800" kern="1200">
          <a:solidFill>
            <a:schemeClr val="accent2"/>
          </a:solidFill>
          <a:latin typeface="+mn-lt"/>
          <a:ea typeface="+mn-ea"/>
          <a:cs typeface="+mn-cs"/>
        </a:defRPr>
      </a:lvl1pPr>
      <a:lvl2pPr marL="623888" indent="-174625" algn="l" defTabSz="914400" rtl="0" eaLnBrk="1" latinLnBrk="0" hangingPunct="1">
        <a:spcBef>
          <a:spcPts val="0"/>
        </a:spcBef>
        <a:spcAft>
          <a:spcPts val="600"/>
        </a:spcAft>
        <a:buFont typeface="Arial" pitchFamily="34" charset="0"/>
        <a:buChar char="•"/>
        <a:defRPr sz="1800" kern="1200">
          <a:solidFill>
            <a:schemeClr val="accent2"/>
          </a:solidFill>
          <a:latin typeface="+mn-lt"/>
          <a:ea typeface="+mn-ea"/>
          <a:cs typeface="+mn-cs"/>
        </a:defRPr>
      </a:lvl2pPr>
      <a:lvl3pPr marL="989013" indent="-182563" algn="l" defTabSz="914400" rtl="0" eaLnBrk="1" latinLnBrk="0" hangingPunct="1">
        <a:spcBef>
          <a:spcPts val="0"/>
        </a:spcBef>
        <a:spcAft>
          <a:spcPts val="600"/>
        </a:spcAft>
        <a:buFont typeface="Arial" pitchFamily="34" charset="0"/>
        <a:buChar char="•"/>
        <a:defRPr sz="1600" kern="1200">
          <a:solidFill>
            <a:schemeClr val="accent2"/>
          </a:solidFill>
          <a:latin typeface="+mn-lt"/>
          <a:ea typeface="+mn-ea"/>
          <a:cs typeface="+mn-cs"/>
        </a:defRPr>
      </a:lvl3pPr>
      <a:lvl4pPr marL="1346200" indent="-182563" algn="l" defTabSz="914400" rtl="0" eaLnBrk="1" latinLnBrk="0" hangingPunct="1">
        <a:spcBef>
          <a:spcPts val="0"/>
        </a:spcBef>
        <a:spcAft>
          <a:spcPts val="600"/>
        </a:spcAft>
        <a:buFont typeface="Arial" pitchFamily="34" charset="0"/>
        <a:buChar char="•"/>
        <a:defRPr sz="1400" kern="1200">
          <a:solidFill>
            <a:schemeClr val="accent2"/>
          </a:solidFill>
          <a:latin typeface="+mn-lt"/>
          <a:ea typeface="+mn-ea"/>
          <a:cs typeface="+mn-cs"/>
        </a:defRPr>
      </a:lvl4pPr>
      <a:lvl5pPr marL="1703388" indent="-182563" algn="l" defTabSz="914400" rtl="0" eaLnBrk="1" latinLnBrk="0" hangingPunct="1">
        <a:spcBef>
          <a:spcPts val="0"/>
        </a:spcBef>
        <a:spcAft>
          <a:spcPts val="600"/>
        </a:spcAft>
        <a:buFont typeface="Arial" pitchFamily="34" charset="0"/>
        <a:buChar char="•"/>
        <a:defRPr sz="12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0" y="4221088"/>
            <a:ext cx="9144000" cy="648072"/>
          </a:xfrm>
          <a:prstGeom prst="rect">
            <a:avLst/>
          </a:prstGeom>
        </p:spPr>
        <p:txBody>
          <a:bodyPr>
            <a:noAutofit/>
          </a:bodyPr>
          <a:lstStyle/>
          <a:p>
            <a:r>
              <a:rPr lang="fi-FI" dirty="0"/>
              <a:t>Jokainen päivä on aivoterveyspäivä</a:t>
            </a:r>
          </a:p>
        </p:txBody>
      </p:sp>
    </p:spTree>
    <p:extLst>
      <p:ext uri="{BB962C8B-B14F-4D97-AF65-F5344CB8AC3E}">
        <p14:creationId xmlns:p14="http://schemas.microsoft.com/office/powerpoint/2010/main" val="1759835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rgbClr val="00AFD8"/>
                </a:solidFill>
              </a:rPr>
              <a:t>Nauti värikkäitä kasviksia</a:t>
            </a:r>
          </a:p>
        </p:txBody>
      </p:sp>
      <p:sp>
        <p:nvSpPr>
          <p:cNvPr id="8" name="Sisällön paikkamerkki 7"/>
          <p:cNvSpPr>
            <a:spLocks noGrp="1"/>
          </p:cNvSpPr>
          <p:nvPr>
            <p:ph idx="1"/>
          </p:nvPr>
        </p:nvSpPr>
        <p:spPr/>
        <p:txBody>
          <a:bodyPr/>
          <a:lstStyle/>
          <a:p>
            <a:pPr marL="284400" indent="-284400">
              <a:spcBef>
                <a:spcPts val="600"/>
              </a:spcBef>
            </a:pPr>
            <a:r>
              <a:rPr lang="fi-FI" sz="2400" dirty="0"/>
              <a:t>Aivoilla ei ole energiavarastoja, tarvitsevat jatkuvasti glukoosia eli rypälesokeria.</a:t>
            </a:r>
          </a:p>
          <a:p>
            <a:pPr marL="284400" indent="-284400">
              <a:spcBef>
                <a:spcPts val="600"/>
              </a:spcBef>
            </a:pPr>
            <a:r>
              <a:rPr lang="fi-FI" sz="2400" dirty="0"/>
              <a:t>Aivojen mieliruokaa:</a:t>
            </a:r>
          </a:p>
          <a:p>
            <a:pPr marL="624925" lvl="1" indent="-183600">
              <a:spcBef>
                <a:spcPts val="600"/>
              </a:spcBef>
            </a:pPr>
            <a:r>
              <a:rPr lang="fi-FI" dirty="0"/>
              <a:t>Värikkäät kasvikset, hedelmät ja marjat.</a:t>
            </a:r>
          </a:p>
          <a:p>
            <a:pPr marL="624925" lvl="1" indent="-183600">
              <a:spcBef>
                <a:spcPts val="600"/>
              </a:spcBef>
            </a:pPr>
            <a:r>
              <a:rPr lang="fi-FI" dirty="0"/>
              <a:t>Kalat, pähkinät ja siemenet.</a:t>
            </a:r>
          </a:p>
          <a:p>
            <a:pPr marL="284400" indent="-284400">
              <a:spcBef>
                <a:spcPts val="600"/>
              </a:spcBef>
            </a:pPr>
            <a:r>
              <a:rPr lang="fi-FI" sz="2400" dirty="0"/>
              <a:t>Superruokia?</a:t>
            </a:r>
          </a:p>
          <a:p>
            <a:pPr lvl="1">
              <a:spcBef>
                <a:spcPts val="600"/>
              </a:spcBef>
            </a:pPr>
            <a:r>
              <a:rPr lang="fi-FI" dirty="0"/>
              <a:t>Esimerkiksi kurkuma, lisätutkimukset tarpeen.</a:t>
            </a:r>
          </a:p>
          <a:p>
            <a:pPr marL="284400" indent="-284400">
              <a:spcBef>
                <a:spcPts val="600"/>
              </a:spcBef>
            </a:pPr>
            <a:r>
              <a:rPr lang="fi-FI" sz="2400" dirty="0"/>
              <a:t>Aivokapasiteettia ei voi ylittää syömällä, alittaa voi.</a:t>
            </a:r>
          </a:p>
          <a:p>
            <a:pPr marL="284400" indent="-284400">
              <a:spcBef>
                <a:spcPts val="600"/>
              </a:spcBef>
            </a:pPr>
            <a:r>
              <a:rPr lang="fi-FI" sz="2400" dirty="0"/>
              <a:t>Aivojen uusiutuminen lähtee lautaselta.</a:t>
            </a:r>
          </a:p>
          <a:p>
            <a:endParaRPr lang="fi-FI" sz="2400" dirty="0"/>
          </a:p>
          <a:p>
            <a:pPr marL="285750" indent="-285750">
              <a:spcBef>
                <a:spcPts val="1200"/>
              </a:spcBef>
            </a:pPr>
            <a:endParaRPr lang="fi-FI" sz="2400" dirty="0"/>
          </a:p>
        </p:txBody>
      </p:sp>
    </p:spTree>
    <p:extLst>
      <p:ext uri="{BB962C8B-B14F-4D97-AF65-F5344CB8AC3E}">
        <p14:creationId xmlns:p14="http://schemas.microsoft.com/office/powerpoint/2010/main" val="3071334125"/>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rgbClr val="00AFD8"/>
                </a:solidFill>
              </a:rPr>
              <a:t>Suolisto, toiset aivomme</a:t>
            </a:r>
          </a:p>
        </p:txBody>
      </p:sp>
      <p:sp>
        <p:nvSpPr>
          <p:cNvPr id="8" name="Sisällön paikkamerkki 7"/>
          <p:cNvSpPr>
            <a:spLocks noGrp="1"/>
          </p:cNvSpPr>
          <p:nvPr>
            <p:ph idx="1"/>
          </p:nvPr>
        </p:nvSpPr>
        <p:spPr/>
        <p:txBody>
          <a:bodyPr/>
          <a:lstStyle/>
          <a:p>
            <a:pPr marL="284400" indent="-284400">
              <a:spcBef>
                <a:spcPts val="600"/>
              </a:spcBef>
            </a:pPr>
            <a:r>
              <a:rPr lang="fi-FI" sz="2400" dirty="0"/>
              <a:t>Osa suoliston mikrobeista valmistaa aivojen välittäjäaineita, kuten serotoniinia.</a:t>
            </a:r>
          </a:p>
          <a:p>
            <a:pPr marL="284400" indent="-284400">
              <a:spcBef>
                <a:spcPts val="600"/>
              </a:spcBef>
            </a:pPr>
            <a:r>
              <a:rPr lang="fi-FI" sz="2400" dirty="0"/>
              <a:t>Masennuksella ja ahdistuksella yhteys runsaaseen kovan rasvan ja sokerin käyttöön.</a:t>
            </a:r>
          </a:p>
          <a:p>
            <a:pPr lvl="1">
              <a:spcBef>
                <a:spcPts val="600"/>
              </a:spcBef>
            </a:pPr>
            <a:r>
              <a:rPr lang="fi-FI" dirty="0"/>
              <a:t>Yhteyden luovat nykykäsityksen mukaan suoliston bakteerit.  </a:t>
            </a:r>
          </a:p>
          <a:p>
            <a:endParaRPr lang="fi-FI" sz="2400" dirty="0"/>
          </a:p>
          <a:p>
            <a:pPr marL="285750" indent="-285750">
              <a:spcBef>
                <a:spcPts val="1200"/>
              </a:spcBef>
            </a:pPr>
            <a:endParaRPr lang="fi-FI" sz="2400" dirty="0"/>
          </a:p>
        </p:txBody>
      </p:sp>
    </p:spTree>
    <p:extLst>
      <p:ext uri="{BB962C8B-B14F-4D97-AF65-F5344CB8AC3E}">
        <p14:creationId xmlns:p14="http://schemas.microsoft.com/office/powerpoint/2010/main" val="573348520"/>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endParaRPr lang="fi-FI"/>
          </a:p>
        </p:txBody>
      </p:sp>
      <p:sp>
        <p:nvSpPr>
          <p:cNvPr id="3" name="Otsikko 2"/>
          <p:cNvSpPr>
            <a:spLocks noGrp="1"/>
          </p:cNvSpPr>
          <p:nvPr>
            <p:ph type="title"/>
          </p:nvPr>
        </p:nvSpPr>
        <p:spPr/>
        <p:txBody>
          <a:bodyPr/>
          <a:lstStyle/>
          <a:p>
            <a:r>
              <a:rPr lang="fi-FI" dirty="0"/>
              <a:t>Aivot rakastavat liikuntaa</a:t>
            </a:r>
          </a:p>
        </p:txBody>
      </p:sp>
    </p:spTree>
    <p:extLst>
      <p:ext uri="{BB962C8B-B14F-4D97-AF65-F5344CB8AC3E}">
        <p14:creationId xmlns:p14="http://schemas.microsoft.com/office/powerpoint/2010/main" val="303164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rgbClr val="00AFD8"/>
                </a:solidFill>
              </a:rPr>
              <a:t>Liikuta aivojasi</a:t>
            </a:r>
          </a:p>
        </p:txBody>
      </p:sp>
      <p:sp>
        <p:nvSpPr>
          <p:cNvPr id="3" name="Sisällön paikkamerkki 2"/>
          <p:cNvSpPr>
            <a:spLocks noGrp="1"/>
          </p:cNvSpPr>
          <p:nvPr>
            <p:ph idx="1"/>
          </p:nvPr>
        </p:nvSpPr>
        <p:spPr/>
        <p:txBody>
          <a:bodyPr/>
          <a:lstStyle/>
          <a:p>
            <a:pPr marL="284400" indent="-284400">
              <a:spcBef>
                <a:spcPts val="600"/>
              </a:spcBef>
            </a:pPr>
            <a:r>
              <a:rPr lang="fi-FI" sz="2400" dirty="0"/>
              <a:t>Liikunta lisää mm. endorfiinin eritystä.</a:t>
            </a:r>
          </a:p>
          <a:p>
            <a:pPr marL="284400" indent="-284400">
              <a:spcBef>
                <a:spcPts val="600"/>
              </a:spcBef>
            </a:pPr>
            <a:r>
              <a:rPr lang="fi-FI" sz="2400" dirty="0"/>
              <a:t>Liikunta synnyttää uusia aivosoluja ja helpottaa oppimista.</a:t>
            </a:r>
          </a:p>
          <a:p>
            <a:pPr marL="284400" indent="-284400">
              <a:spcBef>
                <a:spcPts val="600"/>
              </a:spcBef>
            </a:pPr>
            <a:r>
              <a:rPr lang="fi-FI" sz="2400" dirty="0"/>
              <a:t>Liikunnan aikana eri aivoalueet tekevät aktiivisesti yhteistyötä.</a:t>
            </a:r>
          </a:p>
          <a:p>
            <a:pPr marL="284400" indent="-284400">
              <a:spcBef>
                <a:spcPts val="600"/>
              </a:spcBef>
            </a:pPr>
            <a:r>
              <a:rPr lang="fi-FI" sz="2400" dirty="0"/>
              <a:t>Keski-ikäisen liikkuvan ihmisen muistissa on vähemmän ikämuutoksia kuin vähemmän liikkuvalla.</a:t>
            </a:r>
          </a:p>
          <a:p>
            <a:pPr marL="284400" indent="-284400">
              <a:spcBef>
                <a:spcPts val="600"/>
              </a:spcBef>
            </a:pPr>
            <a:r>
              <a:rPr lang="fi-FI" sz="2400" dirty="0"/>
              <a:t>Liikunta tehostaa aivojen verenkiertoa.</a:t>
            </a:r>
          </a:p>
        </p:txBody>
      </p:sp>
    </p:spTree>
    <p:extLst>
      <p:ext uri="{BB962C8B-B14F-4D97-AF65-F5344CB8AC3E}">
        <p14:creationId xmlns:p14="http://schemas.microsoft.com/office/powerpoint/2010/main" val="222139843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rgbClr val="00AFD8"/>
                </a:solidFill>
              </a:rPr>
              <a:t>Kävely on aivolaji</a:t>
            </a:r>
          </a:p>
        </p:txBody>
      </p:sp>
      <p:sp>
        <p:nvSpPr>
          <p:cNvPr id="3" name="Sisällön paikkamerkki 2"/>
          <p:cNvSpPr>
            <a:spLocks noGrp="1"/>
          </p:cNvSpPr>
          <p:nvPr>
            <p:ph idx="1"/>
          </p:nvPr>
        </p:nvSpPr>
        <p:spPr/>
        <p:txBody>
          <a:bodyPr/>
          <a:lstStyle/>
          <a:p>
            <a:pPr marL="284400" indent="-284400">
              <a:spcBef>
                <a:spcPts val="600"/>
              </a:spcBef>
            </a:pPr>
            <a:r>
              <a:rPr lang="fi-FI" sz="2400" dirty="0"/>
              <a:t>Yksittäinenkin fyysisen aktiivisuuden tuokio parantaa:</a:t>
            </a:r>
          </a:p>
          <a:p>
            <a:pPr marL="742950" lvl="1" indent="-285750">
              <a:spcBef>
                <a:spcPts val="600"/>
              </a:spcBef>
            </a:pPr>
            <a:r>
              <a:rPr lang="fi-FI" dirty="0"/>
              <a:t>Keskittymiskykyä ja ajattelua.</a:t>
            </a:r>
          </a:p>
          <a:p>
            <a:pPr marL="742950" lvl="1" indent="-285750">
              <a:spcBef>
                <a:spcPts val="600"/>
              </a:spcBef>
            </a:pPr>
            <a:r>
              <a:rPr lang="fi-FI" dirty="0"/>
              <a:t>Tunteiden hallintaa.</a:t>
            </a:r>
          </a:p>
          <a:p>
            <a:pPr marL="742950" lvl="1" indent="-285750">
              <a:spcBef>
                <a:spcPts val="600"/>
              </a:spcBef>
            </a:pPr>
            <a:r>
              <a:rPr lang="fi-FI" dirty="0"/>
              <a:t>Muistitoimintoja.</a:t>
            </a:r>
          </a:p>
          <a:p>
            <a:pPr marL="284400" lvl="1" indent="-285750">
              <a:spcBef>
                <a:spcPts val="600"/>
              </a:spcBef>
            </a:pPr>
            <a:r>
              <a:rPr lang="fi-FI" sz="2400" dirty="0"/>
              <a:t>Hyviä liikuntamuotoja:</a:t>
            </a:r>
          </a:p>
          <a:p>
            <a:pPr marL="800100" lvl="1" indent="-342900">
              <a:spcBef>
                <a:spcPts val="600"/>
              </a:spcBef>
            </a:pPr>
            <a:r>
              <a:rPr lang="fi-FI" dirty="0"/>
              <a:t>Hiihto, kävely, pyöräily, luontoliikunta ja uinti.</a:t>
            </a:r>
          </a:p>
          <a:p>
            <a:pPr marL="800100" lvl="1" indent="-342900">
              <a:spcBef>
                <a:spcPts val="600"/>
              </a:spcBef>
            </a:pPr>
            <a:r>
              <a:rPr lang="fi-FI" dirty="0"/>
              <a:t>Tanssi: yhdistää musiikin ja liikunnan hyödyt.</a:t>
            </a:r>
          </a:p>
        </p:txBody>
      </p:sp>
    </p:spTree>
    <p:extLst>
      <p:ext uri="{BB962C8B-B14F-4D97-AF65-F5344CB8AC3E}">
        <p14:creationId xmlns:p14="http://schemas.microsoft.com/office/powerpoint/2010/main" val="399534282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endParaRPr lang="fi-FI"/>
          </a:p>
        </p:txBody>
      </p:sp>
      <p:sp>
        <p:nvSpPr>
          <p:cNvPr id="3" name="Otsikko 2"/>
          <p:cNvSpPr>
            <a:spLocks noGrp="1"/>
          </p:cNvSpPr>
          <p:nvPr>
            <p:ph type="title"/>
          </p:nvPr>
        </p:nvSpPr>
        <p:spPr/>
        <p:txBody>
          <a:bodyPr/>
          <a:lstStyle/>
          <a:p>
            <a:r>
              <a:rPr lang="fi-FI" dirty="0"/>
              <a:t>Uni on aivojen aikaa</a:t>
            </a:r>
          </a:p>
        </p:txBody>
      </p:sp>
    </p:spTree>
    <p:extLst>
      <p:ext uri="{BB962C8B-B14F-4D97-AF65-F5344CB8AC3E}">
        <p14:creationId xmlns:p14="http://schemas.microsoft.com/office/powerpoint/2010/main" val="3148373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rgbClr val="00AFD8"/>
                </a:solidFill>
              </a:rPr>
              <a:t>Uni on keksitty aivoja varten</a:t>
            </a:r>
          </a:p>
        </p:txBody>
      </p:sp>
      <p:sp>
        <p:nvSpPr>
          <p:cNvPr id="3" name="Sisällön paikkamerkki 2"/>
          <p:cNvSpPr>
            <a:spLocks noGrp="1"/>
          </p:cNvSpPr>
          <p:nvPr>
            <p:ph idx="1"/>
          </p:nvPr>
        </p:nvSpPr>
        <p:spPr>
          <a:xfrm>
            <a:off x="611188" y="1412777"/>
            <a:ext cx="7921625" cy="4320479"/>
          </a:xfrm>
        </p:spPr>
        <p:txBody>
          <a:bodyPr/>
          <a:lstStyle/>
          <a:p>
            <a:pPr marL="284400" indent="-284400">
              <a:spcBef>
                <a:spcPts val="600"/>
              </a:spcBef>
            </a:pPr>
            <a:r>
              <a:rPr lang="fi-FI" sz="2400" dirty="0"/>
              <a:t>Aivot ovat unen aikana aktiiviset:</a:t>
            </a:r>
          </a:p>
          <a:p>
            <a:pPr marL="742950" lvl="1" indent="-285750">
              <a:spcBef>
                <a:spcPts val="600"/>
              </a:spcBef>
            </a:pPr>
            <a:r>
              <a:rPr lang="fi-FI" dirty="0"/>
              <a:t>Peseytyvät, tankkaavat, remontoivat.</a:t>
            </a:r>
          </a:p>
          <a:p>
            <a:pPr marL="284400" indent="-284400">
              <a:spcBef>
                <a:spcPts val="600"/>
              </a:spcBef>
            </a:pPr>
            <a:r>
              <a:rPr lang="fi-FI" sz="2400" dirty="0"/>
              <a:t>Syvän unen aikana verenpaine laskee ja </a:t>
            </a:r>
            <a:br>
              <a:rPr lang="fi-FI" sz="2400" dirty="0"/>
            </a:br>
            <a:r>
              <a:rPr lang="fi-FI" sz="2400" dirty="0"/>
              <a:t>verisuonisto lepää. </a:t>
            </a:r>
          </a:p>
          <a:p>
            <a:pPr marL="284400" indent="-284400">
              <a:spcBef>
                <a:spcPts val="600"/>
              </a:spcBef>
            </a:pPr>
            <a:r>
              <a:rPr lang="fi-FI" sz="2400" dirty="0"/>
              <a:t>Unen tarve yksilöllinen, sitä ei voi muuttaa.</a:t>
            </a:r>
          </a:p>
          <a:p>
            <a:pPr marL="284400" indent="-284400">
              <a:spcBef>
                <a:spcPts val="600"/>
              </a:spcBef>
            </a:pPr>
            <a:r>
              <a:rPr lang="fi-FI" sz="2400" dirty="0"/>
              <a:t>Ihminen on rytminen eläin, johon valo vaikuttaa.</a:t>
            </a:r>
          </a:p>
          <a:p>
            <a:pPr marL="800100" lvl="1" indent="-342900">
              <a:spcBef>
                <a:spcPts val="600"/>
              </a:spcBef>
            </a:pPr>
            <a:r>
              <a:rPr lang="fi-FI" dirty="0"/>
              <a:t>Näyttöjen sininen valo voi siirtää nukahtamista.</a:t>
            </a:r>
          </a:p>
          <a:p>
            <a:pPr marL="800100" lvl="1" indent="-342900">
              <a:spcBef>
                <a:spcPts val="600"/>
              </a:spcBef>
            </a:pPr>
            <a:r>
              <a:rPr lang="fi-FI" dirty="0"/>
              <a:t>Jatkuva kiire, epäsäännöllinen työ ja energiajuomat sekoittavat unirytmiä.</a:t>
            </a:r>
          </a:p>
        </p:txBody>
      </p:sp>
    </p:spTree>
    <p:extLst>
      <p:ext uri="{BB962C8B-B14F-4D97-AF65-F5344CB8AC3E}">
        <p14:creationId xmlns:p14="http://schemas.microsoft.com/office/powerpoint/2010/main" val="35637030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rgbClr val="00AFD8"/>
                </a:solidFill>
              </a:rPr>
              <a:t>”Kuolema kuittaa univelat”</a:t>
            </a:r>
          </a:p>
        </p:txBody>
      </p:sp>
      <p:sp>
        <p:nvSpPr>
          <p:cNvPr id="3" name="Sisällön paikkamerkki 2"/>
          <p:cNvSpPr>
            <a:spLocks noGrp="1"/>
          </p:cNvSpPr>
          <p:nvPr>
            <p:ph idx="1"/>
          </p:nvPr>
        </p:nvSpPr>
        <p:spPr/>
        <p:txBody>
          <a:bodyPr/>
          <a:lstStyle/>
          <a:p>
            <a:pPr marL="284400" indent="-284400">
              <a:spcBef>
                <a:spcPts val="600"/>
              </a:spcBef>
            </a:pPr>
            <a:r>
              <a:rPr lang="fi-FI" sz="2400" dirty="0"/>
              <a:t>Ei ole löydetty eläinlajia, joka ei nukkuisi.</a:t>
            </a:r>
          </a:p>
          <a:p>
            <a:pPr marL="284400" indent="-284400">
              <a:spcBef>
                <a:spcPts val="600"/>
              </a:spcBef>
            </a:pPr>
            <a:r>
              <a:rPr lang="fi-FI" sz="2400" dirty="0"/>
              <a:t>Ihminen on ainoa eläin, joka aiheuttaa itselleen (tahallaan) univajeen.</a:t>
            </a:r>
          </a:p>
          <a:p>
            <a:pPr marL="284400" indent="-284400">
              <a:spcBef>
                <a:spcPts val="600"/>
              </a:spcBef>
            </a:pPr>
            <a:r>
              <a:rPr lang="fi-FI" sz="2400" dirty="0"/>
              <a:t>Univaje:</a:t>
            </a:r>
          </a:p>
          <a:p>
            <a:pPr marL="742950" lvl="1" indent="-285750">
              <a:spcBef>
                <a:spcPts val="600"/>
              </a:spcBef>
            </a:pPr>
            <a:r>
              <a:rPr lang="fi-FI" dirty="0"/>
              <a:t>Haittaa ajattelua, tunteiden hallintaa ja muistia.</a:t>
            </a:r>
          </a:p>
          <a:p>
            <a:pPr marL="742950" lvl="1" indent="-285750">
              <a:spcBef>
                <a:spcPts val="600"/>
              </a:spcBef>
            </a:pPr>
            <a:r>
              <a:rPr lang="fi-FI" dirty="0"/>
              <a:t>Johtaa monenlaisiin terveysongelmiin.</a:t>
            </a:r>
          </a:p>
          <a:p>
            <a:pPr marL="742950" lvl="1" indent="-285750">
              <a:spcBef>
                <a:spcPts val="600"/>
              </a:spcBef>
            </a:pPr>
            <a:r>
              <a:rPr lang="fi-FI" dirty="0"/>
              <a:t>Ylläpitää matala-asteista tulehdustilaa</a:t>
            </a:r>
            <a:r>
              <a:rPr lang="fi-FI" sz="2400" dirty="0"/>
              <a:t>.</a:t>
            </a:r>
            <a:endParaRPr lang="fi-FI" dirty="0"/>
          </a:p>
        </p:txBody>
      </p:sp>
    </p:spTree>
    <p:extLst>
      <p:ext uri="{BB962C8B-B14F-4D97-AF65-F5344CB8AC3E}">
        <p14:creationId xmlns:p14="http://schemas.microsoft.com/office/powerpoint/2010/main" val="602264882"/>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rgbClr val="00AFD8"/>
                </a:solidFill>
              </a:rPr>
              <a:t>Jos aina valvottaa</a:t>
            </a:r>
          </a:p>
        </p:txBody>
      </p:sp>
      <p:sp>
        <p:nvSpPr>
          <p:cNvPr id="3" name="Sisällön paikkamerkki 2"/>
          <p:cNvSpPr>
            <a:spLocks noGrp="1"/>
          </p:cNvSpPr>
          <p:nvPr>
            <p:ph idx="1"/>
          </p:nvPr>
        </p:nvSpPr>
        <p:spPr/>
        <p:txBody>
          <a:bodyPr/>
          <a:lstStyle/>
          <a:p>
            <a:pPr marL="284400" indent="-284400">
              <a:spcBef>
                <a:spcPts val="600"/>
              </a:spcBef>
            </a:pPr>
            <a:r>
              <a:rPr lang="fi-FI" sz="2400" dirty="0"/>
              <a:t>Arvostatko unta?</a:t>
            </a:r>
          </a:p>
          <a:p>
            <a:pPr marL="742950" lvl="1" indent="-285750">
              <a:spcBef>
                <a:spcPts val="600"/>
              </a:spcBef>
            </a:pPr>
            <a:r>
              <a:rPr lang="fi-FI" dirty="0"/>
              <a:t>Menetkö nukkumaan television, puhelimen tai tabletin kanssa?</a:t>
            </a:r>
          </a:p>
          <a:p>
            <a:pPr marL="742950" lvl="1" indent="-285750">
              <a:spcBef>
                <a:spcPts val="600"/>
              </a:spcBef>
            </a:pPr>
            <a:r>
              <a:rPr lang="fi-FI" dirty="0"/>
              <a:t>Maltatko rauhoittua illalla?</a:t>
            </a:r>
          </a:p>
          <a:p>
            <a:pPr marL="742950" lvl="1" indent="-285750">
              <a:spcBef>
                <a:spcPts val="600"/>
              </a:spcBef>
            </a:pPr>
            <a:r>
              <a:rPr lang="fi-FI" dirty="0"/>
              <a:t>Varaatko unelle ja nukahtamiselle riittävästi aikaa?</a:t>
            </a:r>
          </a:p>
          <a:p>
            <a:pPr marL="284400" indent="-284400">
              <a:spcBef>
                <a:spcPts val="600"/>
              </a:spcBef>
            </a:pPr>
            <a:r>
              <a:rPr lang="fi-FI" sz="2400" dirty="0"/>
              <a:t>Missasitko unijunan?</a:t>
            </a:r>
          </a:p>
          <a:p>
            <a:pPr marL="742950" lvl="1" indent="-285750">
              <a:spcBef>
                <a:spcPts val="600"/>
              </a:spcBef>
            </a:pPr>
            <a:r>
              <a:rPr lang="fi-FI" dirty="0"/>
              <a:t>Ihmisen vireystaso vaihtelee sykleittäin, mene silloin nukkumaan kun illalla väsyttää.</a:t>
            </a:r>
          </a:p>
          <a:p>
            <a:pPr marL="457200" lvl="1" indent="0">
              <a:spcBef>
                <a:spcPts val="600"/>
              </a:spcBef>
              <a:buNone/>
            </a:pPr>
            <a:endParaRPr lang="fi-FI" dirty="0"/>
          </a:p>
          <a:p>
            <a:pPr marL="742950" lvl="1" indent="-285750">
              <a:spcBef>
                <a:spcPts val="600"/>
              </a:spcBef>
            </a:pPr>
            <a:endParaRPr lang="fi-FI" dirty="0"/>
          </a:p>
        </p:txBody>
      </p:sp>
    </p:spTree>
    <p:extLst>
      <p:ext uri="{BB962C8B-B14F-4D97-AF65-F5344CB8AC3E}">
        <p14:creationId xmlns:p14="http://schemas.microsoft.com/office/powerpoint/2010/main" val="3576209196"/>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r>
              <a:rPr lang="fi-FI" dirty="0"/>
              <a:t>Pakko puhua paheista</a:t>
            </a:r>
          </a:p>
        </p:txBody>
      </p:sp>
      <p:sp>
        <p:nvSpPr>
          <p:cNvPr id="3" name="Otsikko 2"/>
          <p:cNvSpPr>
            <a:spLocks noGrp="1"/>
          </p:cNvSpPr>
          <p:nvPr>
            <p:ph type="title"/>
          </p:nvPr>
        </p:nvSpPr>
        <p:spPr/>
        <p:txBody>
          <a:bodyPr/>
          <a:lstStyle/>
          <a:p>
            <a:r>
              <a:rPr lang="fi-FI" dirty="0"/>
              <a:t>Aivoterveyden sabotöörit</a:t>
            </a:r>
          </a:p>
        </p:txBody>
      </p:sp>
    </p:spTree>
    <p:extLst>
      <p:ext uri="{BB962C8B-B14F-4D97-AF65-F5344CB8AC3E}">
        <p14:creationId xmlns:p14="http://schemas.microsoft.com/office/powerpoint/2010/main" val="89339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rgbClr val="00AFD8"/>
                </a:solidFill>
              </a:rPr>
              <a:t>Aivot ovat verisuonielin</a:t>
            </a:r>
          </a:p>
        </p:txBody>
      </p:sp>
      <p:sp>
        <p:nvSpPr>
          <p:cNvPr id="5" name="Sisällön paikkamerkki 4"/>
          <p:cNvSpPr>
            <a:spLocks noGrp="1"/>
          </p:cNvSpPr>
          <p:nvPr>
            <p:ph idx="1"/>
          </p:nvPr>
        </p:nvSpPr>
        <p:spPr/>
        <p:txBody>
          <a:bodyPr/>
          <a:lstStyle/>
          <a:p>
            <a:pPr marL="285750" indent="-285750">
              <a:spcBef>
                <a:spcPts val="600"/>
              </a:spcBef>
            </a:pPr>
            <a:r>
              <a:rPr lang="fi-FI" sz="2400" dirty="0"/>
              <a:t>Noin 600 kilometriä verisuonia.</a:t>
            </a:r>
          </a:p>
          <a:p>
            <a:pPr marL="285750" indent="-285750">
              <a:spcBef>
                <a:spcPts val="600"/>
              </a:spcBef>
            </a:pPr>
            <a:r>
              <a:rPr lang="fi-FI" sz="2400" dirty="0"/>
              <a:t>Noin 100 miljardia hermosolua ja noin 1 000 miljardia tuki- eli </a:t>
            </a:r>
            <a:r>
              <a:rPr lang="fi-FI" sz="2400" dirty="0" err="1"/>
              <a:t>gliasolua</a:t>
            </a:r>
            <a:r>
              <a:rPr lang="fi-FI" sz="2400" dirty="0"/>
              <a:t>.</a:t>
            </a:r>
          </a:p>
          <a:p>
            <a:pPr marL="285750" indent="-285750">
              <a:spcBef>
                <a:spcPts val="600"/>
              </a:spcBef>
            </a:pPr>
            <a:r>
              <a:rPr lang="fi-FI" sz="2400" dirty="0"/>
              <a:t>Käyttävät noin viidesosan veren kuljettamasta hapesta ja ravinteista.</a:t>
            </a:r>
          </a:p>
          <a:p>
            <a:pPr marL="285750" indent="-285750">
              <a:spcBef>
                <a:spcPts val="600"/>
              </a:spcBef>
            </a:pPr>
            <a:r>
              <a:rPr lang="fi-FI" sz="2400" dirty="0"/>
              <a:t>Painavat noin 1,5 kiloa.</a:t>
            </a:r>
          </a:p>
        </p:txBody>
      </p:sp>
    </p:spTree>
    <p:extLst>
      <p:ext uri="{BB962C8B-B14F-4D97-AF65-F5344CB8AC3E}">
        <p14:creationId xmlns:p14="http://schemas.microsoft.com/office/powerpoint/2010/main" val="1273591545"/>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rgbClr val="00AFD8"/>
                </a:solidFill>
              </a:rPr>
              <a:t>Tupakka, vaarallinen nautinto</a:t>
            </a:r>
          </a:p>
        </p:txBody>
      </p:sp>
      <p:sp>
        <p:nvSpPr>
          <p:cNvPr id="3" name="Sisällön paikkamerkki 2"/>
          <p:cNvSpPr>
            <a:spLocks noGrp="1"/>
          </p:cNvSpPr>
          <p:nvPr>
            <p:ph idx="1"/>
          </p:nvPr>
        </p:nvSpPr>
        <p:spPr>
          <a:xfrm>
            <a:off x="611188" y="1412777"/>
            <a:ext cx="7921625" cy="4392487"/>
          </a:xfrm>
        </p:spPr>
        <p:txBody>
          <a:bodyPr/>
          <a:lstStyle/>
          <a:p>
            <a:pPr marL="284400" indent="-284400">
              <a:spcBef>
                <a:spcPts val="600"/>
              </a:spcBef>
            </a:pPr>
            <a:r>
              <a:rPr lang="fi-FI" sz="2400" dirty="0"/>
              <a:t>Tupakan nikotiini vaikuttaa aivoihin ja aiheuttaa riippuvuutta.</a:t>
            </a:r>
            <a:endParaRPr lang="fi-FI" dirty="0"/>
          </a:p>
          <a:p>
            <a:pPr marL="284400" indent="-284400">
              <a:spcBef>
                <a:spcPts val="600"/>
              </a:spcBef>
            </a:pPr>
            <a:r>
              <a:rPr lang="fi-FI" sz="2400" dirty="0"/>
              <a:t>Aivot muuntuvat "tarvitsemaan" suurenevia annoksia.</a:t>
            </a:r>
          </a:p>
          <a:p>
            <a:pPr marL="284400" indent="-284400">
              <a:spcBef>
                <a:spcPts val="600"/>
              </a:spcBef>
            </a:pPr>
            <a:r>
              <a:rPr lang="fi-FI" sz="2400" dirty="0"/>
              <a:t>Nikotiini, häkä ja muut haitalliset aineet supistavat suonia.</a:t>
            </a:r>
          </a:p>
          <a:p>
            <a:pPr marL="284400" indent="-284400">
              <a:spcBef>
                <a:spcPts val="600"/>
              </a:spcBef>
            </a:pPr>
            <a:r>
              <a:rPr lang="fi-FI" sz="2400" dirty="0"/>
              <a:t>Tupakka nostaa verenpainetta vain hetkellisesti, mutta moninkertaistaa kohonneen verenpaineen haitat.</a:t>
            </a:r>
            <a:endParaRPr lang="fi-FI" dirty="0"/>
          </a:p>
          <a:p>
            <a:pPr marL="284400" indent="-284400">
              <a:spcBef>
                <a:spcPts val="600"/>
              </a:spcBef>
            </a:pPr>
            <a:r>
              <a:rPr lang="fi-FI" sz="2400" dirty="0"/>
              <a:t>Etenevien muistisairauksien vaara kasvaa.</a:t>
            </a:r>
          </a:p>
          <a:p>
            <a:pPr marL="0" indent="0">
              <a:spcBef>
                <a:spcPts val="600"/>
              </a:spcBef>
              <a:buNone/>
            </a:pPr>
            <a:endParaRPr lang="fi-FI" sz="2400" dirty="0"/>
          </a:p>
        </p:txBody>
      </p:sp>
    </p:spTree>
    <p:extLst>
      <p:ext uri="{BB962C8B-B14F-4D97-AF65-F5344CB8AC3E}">
        <p14:creationId xmlns:p14="http://schemas.microsoft.com/office/powerpoint/2010/main" val="1444219535"/>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11188" y="548680"/>
            <a:ext cx="8209284" cy="720080"/>
          </a:xfrm>
        </p:spPr>
        <p:txBody>
          <a:bodyPr/>
          <a:lstStyle/>
          <a:p>
            <a:r>
              <a:rPr lang="fi-FI" dirty="0">
                <a:solidFill>
                  <a:srgbClr val="00AFD8"/>
                </a:solidFill>
              </a:rPr>
              <a:t>Alkoholi ja aivosolujen sietoraja</a:t>
            </a:r>
          </a:p>
        </p:txBody>
      </p:sp>
      <p:sp>
        <p:nvSpPr>
          <p:cNvPr id="3" name="Sisällön paikkamerkki 2"/>
          <p:cNvSpPr>
            <a:spLocks noGrp="1"/>
          </p:cNvSpPr>
          <p:nvPr>
            <p:ph idx="1"/>
          </p:nvPr>
        </p:nvSpPr>
        <p:spPr>
          <a:xfrm>
            <a:off x="611188" y="1412777"/>
            <a:ext cx="7921625" cy="4392487"/>
          </a:xfrm>
        </p:spPr>
        <p:txBody>
          <a:bodyPr/>
          <a:lstStyle/>
          <a:p>
            <a:pPr marL="284400" indent="-284400">
              <a:spcBef>
                <a:spcPts val="600"/>
              </a:spcBef>
            </a:pPr>
            <a:r>
              <a:rPr lang="fi-FI" sz="2400" dirty="0"/>
              <a:t>Alkoholin sietokyky kasvaa nopeasti ja usein huomaamatta.</a:t>
            </a:r>
          </a:p>
          <a:p>
            <a:pPr marL="284400" indent="-284400">
              <a:spcBef>
                <a:spcPts val="600"/>
              </a:spcBef>
            </a:pPr>
            <a:r>
              <a:rPr lang="fi-FI" sz="2400" dirty="0"/>
              <a:t>Aivohaitat alkavat kasautua, kun alkoholia kuluu usein ja runsaasti. </a:t>
            </a:r>
          </a:p>
          <a:p>
            <a:pPr marL="284400" indent="-284400">
              <a:spcBef>
                <a:spcPts val="600"/>
              </a:spcBef>
            </a:pPr>
            <a:r>
              <a:rPr lang="fi-FI" sz="2400" dirty="0"/>
              <a:t>Runsas juominen lisää aivoverenkiertohäiriöiden vaaraa: mitä enemmän alkoholia sitä suurempi vaara.</a:t>
            </a:r>
          </a:p>
          <a:p>
            <a:pPr marL="742950" lvl="1" indent="-285750">
              <a:spcBef>
                <a:spcPts val="600"/>
              </a:spcBef>
            </a:pPr>
            <a:r>
              <a:rPr lang="fi-FI" dirty="0"/>
              <a:t>Alkoholi nostaa hetkellisesti verenpainetta.</a:t>
            </a:r>
          </a:p>
          <a:p>
            <a:pPr marL="742950" lvl="1" indent="-285750">
              <a:spcBef>
                <a:spcPts val="600"/>
              </a:spcBef>
            </a:pPr>
            <a:r>
              <a:rPr lang="fi-FI" dirty="0"/>
              <a:t>Krapula lisää riskiä sydämen rytmihäiriöihin.</a:t>
            </a:r>
            <a:endParaRPr lang="fi-FI" sz="1400" dirty="0"/>
          </a:p>
          <a:p>
            <a:pPr marL="284400" indent="-284400">
              <a:spcBef>
                <a:spcPts val="600"/>
              </a:spcBef>
            </a:pPr>
            <a:r>
              <a:rPr lang="fi-FI" sz="2400" dirty="0"/>
              <a:t>Humala altistaa myös päävammoille.</a:t>
            </a:r>
          </a:p>
          <a:p>
            <a:pPr marL="284400" indent="-284400">
              <a:spcBef>
                <a:spcPts val="600"/>
              </a:spcBef>
            </a:pPr>
            <a:endParaRPr lang="fi-FI" sz="2400" dirty="0"/>
          </a:p>
        </p:txBody>
      </p:sp>
    </p:spTree>
    <p:extLst>
      <p:ext uri="{BB962C8B-B14F-4D97-AF65-F5344CB8AC3E}">
        <p14:creationId xmlns:p14="http://schemas.microsoft.com/office/powerpoint/2010/main" val="3582668634"/>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rgbClr val="00AFD8"/>
                </a:solidFill>
              </a:rPr>
              <a:t>Tiedätkö paineesi?</a:t>
            </a:r>
          </a:p>
        </p:txBody>
      </p:sp>
      <p:sp>
        <p:nvSpPr>
          <p:cNvPr id="3" name="Sisällön paikkamerkki 2"/>
          <p:cNvSpPr>
            <a:spLocks noGrp="1"/>
          </p:cNvSpPr>
          <p:nvPr>
            <p:ph idx="1"/>
          </p:nvPr>
        </p:nvSpPr>
        <p:spPr/>
        <p:txBody>
          <a:bodyPr/>
          <a:lstStyle/>
          <a:p>
            <a:pPr marL="284400" indent="-284400">
              <a:spcBef>
                <a:spcPts val="600"/>
              </a:spcBef>
            </a:pPr>
            <a:r>
              <a:rPr lang="fi-FI" sz="2400" dirty="0"/>
              <a:t>Verenpaineen nousu ei aiheuta oireita, </a:t>
            </a:r>
            <a:br>
              <a:rPr lang="fi-FI" sz="2400" dirty="0"/>
            </a:br>
            <a:r>
              <a:rPr lang="fi-FI" sz="2400" dirty="0"/>
              <a:t>mittaa siis paineesi!</a:t>
            </a:r>
          </a:p>
          <a:p>
            <a:pPr marL="284400" indent="-284400">
              <a:spcBef>
                <a:spcPts val="600"/>
              </a:spcBef>
            </a:pPr>
            <a:r>
              <a:rPr lang="fi-FI" sz="2400" dirty="0"/>
              <a:t>Verenpaineen pitäminen normaalina on tärkein keino ennaltaehkäistä aivoverenkiertohäiriöitä.</a:t>
            </a:r>
          </a:p>
          <a:p>
            <a:pPr marL="284400" indent="-284400">
              <a:spcBef>
                <a:spcPts val="600"/>
              </a:spcBef>
            </a:pPr>
            <a:r>
              <a:rPr lang="fi-FI" sz="2400" dirty="0"/>
              <a:t>Aivoterveelliset elintavat alentavat myös verenpainetta.</a:t>
            </a:r>
          </a:p>
          <a:p>
            <a:pPr marL="284400" indent="-284400">
              <a:spcBef>
                <a:spcPts val="600"/>
              </a:spcBef>
            </a:pPr>
            <a:r>
              <a:rPr lang="fi-FI" sz="2400" dirty="0"/>
              <a:t>Muista myös tarkkailla suolankäyttöäsi!</a:t>
            </a:r>
          </a:p>
          <a:p>
            <a:pPr marL="284400" indent="-284400">
              <a:spcBef>
                <a:spcPts val="600"/>
              </a:spcBef>
            </a:pPr>
            <a:r>
              <a:rPr lang="fi-FI" sz="2400" b="1" dirty="0"/>
              <a:t>Jos tarvitset verenpainelääkettä, ota se!</a:t>
            </a:r>
          </a:p>
          <a:p>
            <a:pPr marL="0" indent="0">
              <a:spcBef>
                <a:spcPts val="600"/>
              </a:spcBef>
              <a:buNone/>
            </a:pPr>
            <a:endParaRPr lang="fi-FI" sz="2400" dirty="0"/>
          </a:p>
        </p:txBody>
      </p:sp>
    </p:spTree>
    <p:extLst>
      <p:ext uri="{BB962C8B-B14F-4D97-AF65-F5344CB8AC3E}">
        <p14:creationId xmlns:p14="http://schemas.microsoft.com/office/powerpoint/2010/main" val="1049460259"/>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rgbClr val="00AFD8"/>
                </a:solidFill>
              </a:rPr>
              <a:t>Älä anna stressin pitkittyä</a:t>
            </a:r>
          </a:p>
        </p:txBody>
      </p:sp>
      <p:sp>
        <p:nvSpPr>
          <p:cNvPr id="3" name="Sisällön paikkamerkki 2"/>
          <p:cNvSpPr>
            <a:spLocks noGrp="1"/>
          </p:cNvSpPr>
          <p:nvPr>
            <p:ph idx="1"/>
          </p:nvPr>
        </p:nvSpPr>
        <p:spPr/>
        <p:txBody>
          <a:bodyPr/>
          <a:lstStyle/>
          <a:p>
            <a:pPr marL="284400" indent="-284400">
              <a:spcBef>
                <a:spcPts val="600"/>
              </a:spcBef>
            </a:pPr>
            <a:r>
              <a:rPr lang="fi-FI" sz="2400" dirty="0"/>
              <a:t>Lyhytaikainen stressi ei ole pahasta.</a:t>
            </a:r>
          </a:p>
          <a:p>
            <a:pPr marL="742950" lvl="1" indent="-285750">
              <a:spcBef>
                <a:spcPts val="600"/>
              </a:spcBef>
            </a:pPr>
            <a:r>
              <a:rPr lang="fi-FI" dirty="0"/>
              <a:t>Elimistöllä on keinonsa korjata stressin vaikutuksia.</a:t>
            </a:r>
          </a:p>
          <a:p>
            <a:pPr marL="284400" indent="-284400">
              <a:spcBef>
                <a:spcPts val="600"/>
              </a:spcBef>
            </a:pPr>
            <a:r>
              <a:rPr lang="fi-FI" sz="2400" dirty="0"/>
              <a:t>Sekä miellyttävät että epämiellyttävät asiat voidaan kokea stressaaviksi, jos palautumiselle ei jää aikaa.</a:t>
            </a:r>
            <a:endParaRPr lang="fi-FI" dirty="0"/>
          </a:p>
          <a:p>
            <a:pPr marL="284400" indent="-284400">
              <a:spcBef>
                <a:spcPts val="600"/>
              </a:spcBef>
            </a:pPr>
            <a:r>
              <a:rPr lang="fi-FI" sz="2400" dirty="0"/>
              <a:t>Pitkäaikainen stressi näkyy myös aivoissa.</a:t>
            </a:r>
          </a:p>
          <a:p>
            <a:pPr marL="742950" lvl="1" indent="-285750">
              <a:spcBef>
                <a:spcPts val="600"/>
              </a:spcBef>
            </a:pPr>
            <a:r>
              <a:rPr lang="fi-FI" dirty="0"/>
              <a:t>Huonontaa unta ja muistia.</a:t>
            </a:r>
          </a:p>
          <a:p>
            <a:pPr marL="742950" lvl="1" indent="-285750">
              <a:spcBef>
                <a:spcPts val="600"/>
              </a:spcBef>
            </a:pPr>
            <a:r>
              <a:rPr lang="fi-FI" dirty="0"/>
              <a:t>Nostaa verenpainetta.</a:t>
            </a:r>
          </a:p>
          <a:p>
            <a:pPr marL="742950" lvl="1" indent="-285750">
              <a:spcBef>
                <a:spcPts val="600"/>
              </a:spcBef>
            </a:pPr>
            <a:r>
              <a:rPr lang="fi-FI" dirty="0"/>
              <a:t>Lyhentää solujen ikää.</a:t>
            </a:r>
          </a:p>
          <a:p>
            <a:pPr marL="457200" lvl="1" indent="0">
              <a:spcBef>
                <a:spcPts val="600"/>
              </a:spcBef>
              <a:buNone/>
            </a:pPr>
            <a:endParaRPr lang="fi-FI" dirty="0"/>
          </a:p>
          <a:p>
            <a:pPr marL="457200" lvl="1" indent="0">
              <a:spcBef>
                <a:spcPts val="600"/>
              </a:spcBef>
              <a:buNone/>
            </a:pPr>
            <a:endParaRPr lang="fi-FI" dirty="0"/>
          </a:p>
          <a:p>
            <a:pPr marL="742950" lvl="1" indent="-285750">
              <a:spcBef>
                <a:spcPts val="600"/>
              </a:spcBef>
            </a:pPr>
            <a:endParaRPr lang="fi-FI" dirty="0"/>
          </a:p>
        </p:txBody>
      </p:sp>
    </p:spTree>
    <p:extLst>
      <p:ext uri="{BB962C8B-B14F-4D97-AF65-F5344CB8AC3E}">
        <p14:creationId xmlns:p14="http://schemas.microsoft.com/office/powerpoint/2010/main" val="4082260014"/>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rgbClr val="00AFD8"/>
                </a:solidFill>
              </a:rPr>
              <a:t>Mitä stressille voi tehdä?</a:t>
            </a:r>
          </a:p>
        </p:txBody>
      </p:sp>
      <p:sp>
        <p:nvSpPr>
          <p:cNvPr id="3" name="Sisällön paikkamerkki 2"/>
          <p:cNvSpPr>
            <a:spLocks noGrp="1"/>
          </p:cNvSpPr>
          <p:nvPr>
            <p:ph idx="1"/>
          </p:nvPr>
        </p:nvSpPr>
        <p:spPr/>
        <p:txBody>
          <a:bodyPr/>
          <a:lstStyle/>
          <a:p>
            <a:pPr marL="284400" indent="-284400">
              <a:spcBef>
                <a:spcPts val="600"/>
              </a:spcBef>
            </a:pPr>
            <a:r>
              <a:rPr lang="fi-FI" sz="2400" dirty="0"/>
              <a:t>Anna aikaa palautumiselle.</a:t>
            </a:r>
          </a:p>
          <a:p>
            <a:pPr marL="284400" indent="-284400">
              <a:spcBef>
                <a:spcPts val="600"/>
              </a:spcBef>
            </a:pPr>
            <a:r>
              <a:rPr lang="fi-FI" sz="2400" dirty="0"/>
              <a:t>Kokeile somepaastoa.</a:t>
            </a:r>
          </a:p>
          <a:p>
            <a:pPr marL="284400" indent="-284400">
              <a:spcBef>
                <a:spcPts val="600"/>
              </a:spcBef>
            </a:pPr>
            <a:r>
              <a:rPr lang="fi-FI" sz="2400" dirty="0"/>
              <a:t>Ohjeita on valtavasti, kokeile ja löydä omasi.</a:t>
            </a:r>
          </a:p>
          <a:p>
            <a:pPr marL="741600" lvl="1" indent="-284400">
              <a:spcBef>
                <a:spcPts val="600"/>
              </a:spcBef>
            </a:pPr>
            <a:r>
              <a:rPr lang="fi-FI" dirty="0"/>
              <a:t>Esimerkkejä: </a:t>
            </a:r>
            <a:r>
              <a:rPr lang="fi-FI" dirty="0">
                <a:solidFill>
                  <a:schemeClr val="tx1"/>
                </a:solidFill>
              </a:rPr>
              <a:t>hengitysharjoitukset, </a:t>
            </a:r>
            <a:r>
              <a:rPr lang="fi-FI" dirty="0" err="1">
                <a:solidFill>
                  <a:schemeClr val="tx1"/>
                </a:solidFill>
              </a:rPr>
              <a:t>mindfulness</a:t>
            </a:r>
            <a:r>
              <a:rPr lang="fi-FI" dirty="0">
                <a:solidFill>
                  <a:schemeClr val="tx1"/>
                </a:solidFill>
              </a:rPr>
              <a:t>, liikunta, luonto, musiikin kuuntelu, käsityöt, mieluisat harrastukset, ystävien tapaaminen, kulttuurielämykset…</a:t>
            </a:r>
            <a:endParaRPr lang="fi-FI" dirty="0"/>
          </a:p>
          <a:p>
            <a:pPr marL="284400" indent="-284400">
              <a:spcBef>
                <a:spcPts val="600"/>
              </a:spcBef>
            </a:pPr>
            <a:r>
              <a:rPr lang="fi-FI" sz="2400" dirty="0"/>
              <a:t>Elimistöllä on rauhoittumisjärjestelmänsä, </a:t>
            </a:r>
            <a:br>
              <a:rPr lang="fi-FI" sz="2400" dirty="0"/>
            </a:br>
            <a:r>
              <a:rPr lang="fi-FI" sz="2400" dirty="0"/>
              <a:t>joita voi aktivoida.</a:t>
            </a:r>
            <a:endParaRPr lang="fi-FI" dirty="0"/>
          </a:p>
          <a:p>
            <a:pPr marL="742950" lvl="1" indent="-285750">
              <a:spcBef>
                <a:spcPts val="600"/>
              </a:spcBef>
            </a:pPr>
            <a:r>
              <a:rPr lang="fi-FI" dirty="0"/>
              <a:t>Monet stressinhallintakeinot perustuvat tälle.</a:t>
            </a:r>
          </a:p>
          <a:p>
            <a:pPr marL="742950" lvl="1" indent="-285750">
              <a:spcBef>
                <a:spcPts val="600"/>
              </a:spcBef>
            </a:pPr>
            <a:endParaRPr lang="fi-FI" dirty="0"/>
          </a:p>
        </p:txBody>
      </p:sp>
    </p:spTree>
    <p:extLst>
      <p:ext uri="{BB962C8B-B14F-4D97-AF65-F5344CB8AC3E}">
        <p14:creationId xmlns:p14="http://schemas.microsoft.com/office/powerpoint/2010/main" val="2922548227"/>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rgbClr val="00AFD8"/>
                </a:solidFill>
              </a:rPr>
              <a:t>Varjele keskittymiskykyäsi</a:t>
            </a:r>
          </a:p>
        </p:txBody>
      </p:sp>
      <p:sp>
        <p:nvSpPr>
          <p:cNvPr id="3" name="Sisällön paikkamerkki 2"/>
          <p:cNvSpPr>
            <a:spLocks noGrp="1"/>
          </p:cNvSpPr>
          <p:nvPr>
            <p:ph idx="1"/>
          </p:nvPr>
        </p:nvSpPr>
        <p:spPr/>
        <p:txBody>
          <a:bodyPr/>
          <a:lstStyle/>
          <a:p>
            <a:pPr marL="284400" indent="-284400">
              <a:spcBef>
                <a:spcPts val="600"/>
              </a:spcBef>
            </a:pPr>
            <a:r>
              <a:rPr lang="fi-FI" sz="2400" dirty="0"/>
              <a:t>ADT –  Attention Deficit Trait eli itseaiheutettu tarkkaavaisuushäiriö</a:t>
            </a:r>
          </a:p>
          <a:p>
            <a:pPr marL="284400" indent="-284400">
              <a:spcBef>
                <a:spcPts val="600"/>
              </a:spcBef>
            </a:pPr>
            <a:r>
              <a:rPr lang="fi-FI" sz="2400" dirty="0"/>
              <a:t>Kysy itseltäsi:</a:t>
            </a:r>
          </a:p>
          <a:p>
            <a:pPr marL="742950" lvl="1" indent="-285750">
              <a:spcBef>
                <a:spcPts val="600"/>
              </a:spcBef>
            </a:pPr>
            <a:r>
              <a:rPr lang="fi-FI" dirty="0"/>
              <a:t>Teetkö usein montaa asiaa yhtä aikaa?</a:t>
            </a:r>
          </a:p>
          <a:p>
            <a:pPr marL="742950" lvl="1" indent="-285750">
              <a:spcBef>
                <a:spcPts val="600"/>
              </a:spcBef>
            </a:pPr>
            <a:r>
              <a:rPr lang="fi-FI" dirty="0"/>
              <a:t>Oletko kadottanut kykysi rauhoittua tai päästä iltaisin nukkumaan?</a:t>
            </a:r>
          </a:p>
          <a:p>
            <a:pPr marL="742950" lvl="1" indent="-285750">
              <a:spcBef>
                <a:spcPts val="600"/>
              </a:spcBef>
            </a:pPr>
            <a:r>
              <a:rPr lang="fi-FI" dirty="0"/>
              <a:t>Huomaatko toistuvasti räplääväsi kännykkää elokuvan katselun aikana?</a:t>
            </a:r>
          </a:p>
          <a:p>
            <a:pPr marL="742950" lvl="1" indent="-285750">
              <a:spcBef>
                <a:spcPts val="600"/>
              </a:spcBef>
            </a:pPr>
            <a:r>
              <a:rPr lang="fi-FI" dirty="0"/>
              <a:t>Tuntuuko kirjan lukeminen niin tylsältä, että mieli harhailee jo ennen kuin olet päässyt ensimmäisen sivun loppuun?</a:t>
            </a:r>
          </a:p>
          <a:p>
            <a:pPr marL="742950" lvl="1" indent="-285750">
              <a:spcBef>
                <a:spcPts val="600"/>
              </a:spcBef>
            </a:pPr>
            <a:r>
              <a:rPr lang="fi-FI" dirty="0"/>
              <a:t>Tulviiko mieleesi jatkuvasti uusia hoitamattomia asioita?</a:t>
            </a:r>
          </a:p>
          <a:p>
            <a:pPr marL="742950" lvl="1" indent="-285750">
              <a:spcBef>
                <a:spcPts val="600"/>
              </a:spcBef>
            </a:pPr>
            <a:r>
              <a:rPr lang="fi-FI" dirty="0"/>
              <a:t>Huomaatko sählääväsi arjessa tai tekeväsi töissä toistuvasti huolimattomuusvirheitä?</a:t>
            </a:r>
          </a:p>
          <a:p>
            <a:pPr marL="742950" lvl="1" indent="-285750">
              <a:spcBef>
                <a:spcPts val="600"/>
              </a:spcBef>
            </a:pPr>
            <a:endParaRPr lang="fi-FI" dirty="0"/>
          </a:p>
        </p:txBody>
      </p:sp>
    </p:spTree>
    <p:extLst>
      <p:ext uri="{BB962C8B-B14F-4D97-AF65-F5344CB8AC3E}">
        <p14:creationId xmlns:p14="http://schemas.microsoft.com/office/powerpoint/2010/main" val="2831635817"/>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rgbClr val="00AFD8"/>
                </a:solidFill>
              </a:rPr>
              <a:t>Näin elvytät keskittymiskykysi</a:t>
            </a:r>
          </a:p>
        </p:txBody>
      </p:sp>
      <p:sp>
        <p:nvSpPr>
          <p:cNvPr id="3" name="Sisällön paikkamerkki 2"/>
          <p:cNvSpPr>
            <a:spLocks noGrp="1"/>
          </p:cNvSpPr>
          <p:nvPr>
            <p:ph idx="1"/>
          </p:nvPr>
        </p:nvSpPr>
        <p:spPr/>
        <p:txBody>
          <a:bodyPr/>
          <a:lstStyle/>
          <a:p>
            <a:pPr marL="284400" indent="-284400">
              <a:spcBef>
                <a:spcPts val="600"/>
              </a:spcBef>
            </a:pPr>
            <a:r>
              <a:rPr lang="fi-FI" sz="2400" dirty="0"/>
              <a:t>Havainnoi ja harjoittele:</a:t>
            </a:r>
          </a:p>
          <a:p>
            <a:pPr marL="742950" lvl="1" indent="-285750">
              <a:spcBef>
                <a:spcPts val="600"/>
              </a:spcBef>
            </a:pPr>
            <a:r>
              <a:rPr lang="fi-FI" dirty="0"/>
              <a:t>Havainnoi ja mieti, onko keskittymiskykysi rikki.</a:t>
            </a:r>
          </a:p>
          <a:p>
            <a:pPr marL="742950" lvl="1" indent="-285750">
              <a:spcBef>
                <a:spcPts val="600"/>
              </a:spcBef>
            </a:pPr>
            <a:r>
              <a:rPr lang="fi-FI" dirty="0"/>
              <a:t>Mieti, mikä sinut keskeytti ja miksi. Voiko sille tehdä jotain (esim. älylaitteiden hälyt pois)?</a:t>
            </a:r>
          </a:p>
          <a:p>
            <a:pPr marL="742950" lvl="1" indent="-285750">
              <a:spcBef>
                <a:spcPts val="600"/>
              </a:spcBef>
            </a:pPr>
            <a:r>
              <a:rPr lang="fi-FI" dirty="0"/>
              <a:t>Nuku. Älä ota älylaitteita sänkyyn. Hanki herätyskello.</a:t>
            </a:r>
          </a:p>
          <a:p>
            <a:pPr marL="742950" lvl="1" indent="-285750">
              <a:spcBef>
                <a:spcPts val="600"/>
              </a:spcBef>
            </a:pPr>
            <a:r>
              <a:rPr lang="fi-FI" dirty="0"/>
              <a:t>Mieti, onko työpäivää mahdollista jaksottaa selkeämpiin jaksoihin. </a:t>
            </a:r>
            <a:br>
              <a:rPr lang="fi-FI" dirty="0"/>
            </a:br>
            <a:r>
              <a:rPr lang="fi-FI" dirty="0"/>
              <a:t>Pyri irti silpputekemisestä. </a:t>
            </a:r>
          </a:p>
          <a:p>
            <a:pPr marL="742950" lvl="1" indent="-285750">
              <a:spcBef>
                <a:spcPts val="600"/>
              </a:spcBef>
            </a:pPr>
            <a:r>
              <a:rPr lang="fi-FI" dirty="0"/>
              <a:t>Tee joka päivä jotain pidempää keskittymistä vaativaa eli harjoita tietoisesti keskittymiskykyäsi. </a:t>
            </a:r>
          </a:p>
        </p:txBody>
      </p:sp>
    </p:spTree>
    <p:extLst>
      <p:ext uri="{BB962C8B-B14F-4D97-AF65-F5344CB8AC3E}">
        <p14:creationId xmlns:p14="http://schemas.microsoft.com/office/powerpoint/2010/main" val="325014680"/>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r>
              <a:rPr lang="fi-FI" dirty="0"/>
              <a:t>Tee mitä huvittaa!</a:t>
            </a:r>
          </a:p>
        </p:txBody>
      </p:sp>
      <p:sp>
        <p:nvSpPr>
          <p:cNvPr id="3" name="Otsikko 2"/>
          <p:cNvSpPr>
            <a:spLocks noGrp="1"/>
          </p:cNvSpPr>
          <p:nvPr>
            <p:ph type="title"/>
          </p:nvPr>
        </p:nvSpPr>
        <p:spPr/>
        <p:txBody>
          <a:bodyPr/>
          <a:lstStyle/>
          <a:p>
            <a:r>
              <a:rPr lang="fi-FI" dirty="0"/>
              <a:t>Aivoterveyden supersankarit</a:t>
            </a:r>
          </a:p>
        </p:txBody>
      </p:sp>
    </p:spTree>
    <p:extLst>
      <p:ext uri="{BB962C8B-B14F-4D97-AF65-F5344CB8AC3E}">
        <p14:creationId xmlns:p14="http://schemas.microsoft.com/office/powerpoint/2010/main" val="699226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rgbClr val="00AFD8"/>
                </a:solidFill>
              </a:rPr>
              <a:t>Käytä aivoja mielelläsi</a:t>
            </a:r>
          </a:p>
        </p:txBody>
      </p:sp>
      <p:sp>
        <p:nvSpPr>
          <p:cNvPr id="3" name="Sisällön paikkamerkki 2"/>
          <p:cNvSpPr>
            <a:spLocks noGrp="1"/>
          </p:cNvSpPr>
          <p:nvPr>
            <p:ph idx="1"/>
          </p:nvPr>
        </p:nvSpPr>
        <p:spPr/>
        <p:txBody>
          <a:bodyPr/>
          <a:lstStyle/>
          <a:p>
            <a:pPr marL="284400" indent="-284400">
              <a:spcBef>
                <a:spcPts val="600"/>
              </a:spcBef>
            </a:pPr>
            <a:r>
              <a:rPr lang="fi-FI" sz="2400" dirty="0"/>
              <a:t>Aivot eivät käytössä kulu.</a:t>
            </a:r>
          </a:p>
          <a:p>
            <a:pPr marL="742950" lvl="1" indent="-285750">
              <a:spcBef>
                <a:spcPts val="600"/>
              </a:spcBef>
            </a:pPr>
            <a:r>
              <a:rPr lang="fi-FI" dirty="0">
                <a:solidFill>
                  <a:srgbClr val="5A5A5A"/>
                </a:solidFill>
              </a:rPr>
              <a:t>Kunhan annat niille myös aikaa palautua.</a:t>
            </a:r>
          </a:p>
          <a:p>
            <a:pPr marL="284400" indent="-284400">
              <a:spcBef>
                <a:spcPts val="600"/>
              </a:spcBef>
            </a:pPr>
            <a:r>
              <a:rPr lang="fi-FI" sz="2400" dirty="0"/>
              <a:t>Pidä hauskaa!</a:t>
            </a:r>
          </a:p>
          <a:p>
            <a:pPr marL="742950" lvl="1" indent="-285750">
              <a:spcBef>
                <a:spcPts val="600"/>
              </a:spcBef>
            </a:pPr>
            <a:r>
              <a:rPr lang="fi-FI" dirty="0"/>
              <a:t>Harrasta.</a:t>
            </a:r>
          </a:p>
          <a:p>
            <a:pPr marL="742950" lvl="1" indent="-285750">
              <a:spcBef>
                <a:spcPts val="600"/>
              </a:spcBef>
            </a:pPr>
            <a:r>
              <a:rPr lang="fi-FI" dirty="0"/>
              <a:t>Tee itsellesi mieluisia ja mielekkäitä asioita.</a:t>
            </a:r>
          </a:p>
          <a:p>
            <a:pPr marL="742950" lvl="1" indent="-285750">
              <a:spcBef>
                <a:spcPts val="600"/>
              </a:spcBef>
            </a:pPr>
            <a:r>
              <a:rPr lang="fi-FI" dirty="0"/>
              <a:t>Hanki onnistumisen kokemuksia.</a:t>
            </a:r>
          </a:p>
          <a:p>
            <a:pPr marL="742950" lvl="1" indent="-285750">
              <a:spcBef>
                <a:spcPts val="600"/>
              </a:spcBef>
            </a:pPr>
            <a:r>
              <a:rPr lang="fi-FI" dirty="0"/>
              <a:t>Opi uutta.</a:t>
            </a:r>
          </a:p>
          <a:p>
            <a:pPr marL="742950" lvl="1" indent="-285750">
              <a:spcBef>
                <a:spcPts val="600"/>
              </a:spcBef>
            </a:pPr>
            <a:r>
              <a:rPr lang="fi-FI" dirty="0"/>
              <a:t>Ole sosiaalinen ja vaali ihmissuhteistasi.</a:t>
            </a:r>
          </a:p>
        </p:txBody>
      </p:sp>
    </p:spTree>
    <p:extLst>
      <p:ext uri="{BB962C8B-B14F-4D97-AF65-F5344CB8AC3E}">
        <p14:creationId xmlns:p14="http://schemas.microsoft.com/office/powerpoint/2010/main" val="192031903"/>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rgbClr val="00AFD8"/>
                </a:solidFill>
              </a:rPr>
              <a:t>Parasta aivoillesi!</a:t>
            </a:r>
          </a:p>
        </p:txBody>
      </p:sp>
      <p:sp>
        <p:nvSpPr>
          <p:cNvPr id="3" name="Sisällön paikkamerkki 2"/>
          <p:cNvSpPr>
            <a:spLocks noGrp="1"/>
          </p:cNvSpPr>
          <p:nvPr>
            <p:ph idx="1"/>
          </p:nvPr>
        </p:nvSpPr>
        <p:spPr/>
        <p:txBody>
          <a:bodyPr/>
          <a:lstStyle/>
          <a:p>
            <a:pPr marL="457200" lvl="1" indent="0">
              <a:spcBef>
                <a:spcPts val="600"/>
              </a:spcBef>
              <a:buNone/>
            </a:pPr>
            <a:r>
              <a:rPr lang="fi-FI" dirty="0">
                <a:solidFill>
                  <a:srgbClr val="5A5A5A"/>
                </a:solidFill>
              </a:rPr>
              <a:t>Pussaa, halaa, ota tai anna varpaiden, pään tai hartioiden hierontaa, silittele hiuksia, ole läheisten kanssa, paijaa lemmikkiä, rakastele, viljele positiivisuutta, näe kamalassakin päivässä edes yksi hyvä asia, naura, laula, tanssi, liiku, anna itsellesi anteeksi, mene metsään, pihalle, puistoon, puutarhaan, nuku, pidä </a:t>
            </a:r>
            <a:r>
              <a:rPr lang="fi-FI" dirty="0" err="1">
                <a:solidFill>
                  <a:srgbClr val="5A5A5A"/>
                </a:solidFill>
              </a:rPr>
              <a:t>some</a:t>
            </a:r>
            <a:r>
              <a:rPr lang="fi-FI" dirty="0">
                <a:solidFill>
                  <a:srgbClr val="5A5A5A"/>
                </a:solidFill>
              </a:rPr>
              <a:t> ja/tai puhelinpaasto, tee käsitöitä, pidä unipäiväkirjaa, mene museoon, kirjastoon tai kirkkoon, syö yhdessä, sauno, käy lenkillä kaverin kanssa, meditoi, kuuntele musiikkia, täytä ristikoita, kasvata ruokaa ja kukkia, bongaa lintuja, kirjoita, ota valokuvia… </a:t>
            </a:r>
          </a:p>
          <a:p>
            <a:pPr marL="457200" lvl="1" indent="0">
              <a:spcBef>
                <a:spcPts val="600"/>
              </a:spcBef>
              <a:buNone/>
            </a:pPr>
            <a:r>
              <a:rPr lang="fi-FI" sz="1200" dirty="0">
                <a:solidFill>
                  <a:srgbClr val="5A5A5A"/>
                </a:solidFill>
              </a:rPr>
              <a:t>	(Lähde: Kivinen, Keränen, Ruuti:  Parasta aivoillesi, ohjeita aivojen 	hyvinvointiin, 2010)</a:t>
            </a:r>
          </a:p>
        </p:txBody>
      </p:sp>
    </p:spTree>
    <p:extLst>
      <p:ext uri="{BB962C8B-B14F-4D97-AF65-F5344CB8AC3E}">
        <p14:creationId xmlns:p14="http://schemas.microsoft.com/office/powerpoint/2010/main" val="332963370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5218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51521" y="4047653"/>
            <a:ext cx="8640959" cy="1325563"/>
          </a:xfrm>
        </p:spPr>
        <p:txBody>
          <a:bodyPr/>
          <a:lstStyle/>
          <a:p>
            <a:r>
              <a:rPr lang="fi-FI" dirty="0"/>
              <a:t>Kiitos!</a:t>
            </a:r>
          </a:p>
        </p:txBody>
      </p:sp>
    </p:spTree>
    <p:extLst>
      <p:ext uri="{BB962C8B-B14F-4D97-AF65-F5344CB8AC3E}">
        <p14:creationId xmlns:p14="http://schemas.microsoft.com/office/powerpoint/2010/main" val="758817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rgbClr val="00AFD8"/>
                </a:solidFill>
              </a:rPr>
              <a:t>Aivot eivät multitaskaa</a:t>
            </a:r>
          </a:p>
        </p:txBody>
      </p:sp>
      <p:sp>
        <p:nvSpPr>
          <p:cNvPr id="6" name="Sisällön paikkamerkki 5"/>
          <p:cNvSpPr>
            <a:spLocks noGrp="1"/>
          </p:cNvSpPr>
          <p:nvPr>
            <p:ph idx="1"/>
          </p:nvPr>
        </p:nvSpPr>
        <p:spPr/>
        <p:txBody>
          <a:bodyPr/>
          <a:lstStyle/>
          <a:p>
            <a:pPr marL="285750" indent="-285750">
              <a:spcBef>
                <a:spcPts val="600"/>
              </a:spcBef>
            </a:pPr>
            <a:r>
              <a:rPr lang="fi-FI" sz="2400" dirty="0"/>
              <a:t>Uusi teknologia on mahdollistanut elävien aivojen tutkimisen.</a:t>
            </a:r>
          </a:p>
          <a:p>
            <a:pPr marL="285750" indent="-285750">
              <a:spcBef>
                <a:spcPts val="600"/>
              </a:spcBef>
            </a:pPr>
            <a:r>
              <a:rPr lang="fi-FI" sz="2400" dirty="0"/>
              <a:t>Uusimmat kysymykset: </a:t>
            </a:r>
          </a:p>
          <a:p>
            <a:pPr lvl="1">
              <a:spcBef>
                <a:spcPts val="600"/>
              </a:spcBef>
            </a:pPr>
            <a:r>
              <a:rPr lang="fi-FI" dirty="0"/>
              <a:t>Kuinka aivoalueet viestivät keskenään.</a:t>
            </a:r>
          </a:p>
          <a:p>
            <a:pPr lvl="1">
              <a:spcBef>
                <a:spcPts val="600"/>
              </a:spcBef>
            </a:pPr>
            <a:r>
              <a:rPr lang="fi-FI" dirty="0"/>
              <a:t>Miten aivot muovautuvat.</a:t>
            </a:r>
          </a:p>
          <a:p>
            <a:pPr marL="285750" indent="-285750">
              <a:spcBef>
                <a:spcPts val="600"/>
              </a:spcBef>
            </a:pPr>
            <a:r>
              <a:rPr lang="fi-FI" sz="2400" dirty="0"/>
              <a:t>Aivot eivät multitaskaa eli eivät voi keskittyä moneen asiaan yhtä aikaa </a:t>
            </a:r>
          </a:p>
          <a:p>
            <a:endParaRPr lang="fi-FI" dirty="0"/>
          </a:p>
        </p:txBody>
      </p:sp>
    </p:spTree>
    <p:extLst>
      <p:ext uri="{BB962C8B-B14F-4D97-AF65-F5344CB8AC3E}">
        <p14:creationId xmlns:p14="http://schemas.microsoft.com/office/powerpoint/2010/main" val="174821966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11188" y="332656"/>
            <a:ext cx="8281292" cy="720080"/>
          </a:xfrm>
        </p:spPr>
        <p:txBody>
          <a:bodyPr/>
          <a:lstStyle/>
          <a:p>
            <a:r>
              <a:rPr lang="fi-FI" dirty="0">
                <a:solidFill>
                  <a:srgbClr val="00AFD8"/>
                </a:solidFill>
              </a:rPr>
              <a:t>Aivoterveys on syystä puheenaihe</a:t>
            </a:r>
          </a:p>
        </p:txBody>
      </p:sp>
      <p:sp>
        <p:nvSpPr>
          <p:cNvPr id="6" name="Sisällön paikkamerkki 5"/>
          <p:cNvSpPr>
            <a:spLocks noGrp="1"/>
          </p:cNvSpPr>
          <p:nvPr>
            <p:ph idx="1"/>
          </p:nvPr>
        </p:nvSpPr>
        <p:spPr/>
        <p:txBody>
          <a:bodyPr/>
          <a:lstStyle/>
          <a:p>
            <a:pPr marL="284400" indent="-284400">
              <a:spcBef>
                <a:spcPts val="600"/>
              </a:spcBef>
            </a:pPr>
            <a:r>
              <a:rPr lang="fi-FI" sz="2400" dirty="0"/>
              <a:t>Aivoja ei voi vaihtaa.</a:t>
            </a:r>
          </a:p>
          <a:p>
            <a:pPr marL="284400" indent="-284400">
              <a:spcBef>
                <a:spcPts val="600"/>
              </a:spcBef>
            </a:pPr>
            <a:r>
              <a:rPr lang="fi-FI" sz="2400" dirty="0"/>
              <a:t>Olen aivoni: elän, opin ja tunnen aivoillani.</a:t>
            </a:r>
          </a:p>
          <a:p>
            <a:pPr marL="284400" indent="-284400">
              <a:spcBef>
                <a:spcPts val="600"/>
              </a:spcBef>
            </a:pPr>
            <a:r>
              <a:rPr lang="fi-FI" sz="2400" dirty="0"/>
              <a:t>Elämme pidempään, aivoja tarvitaan jopa 100 vuotta.</a:t>
            </a:r>
          </a:p>
          <a:p>
            <a:pPr marL="284400" indent="-284400">
              <a:spcBef>
                <a:spcPts val="600"/>
              </a:spcBef>
            </a:pPr>
            <a:r>
              <a:rPr lang="fi-FI" sz="2400" dirty="0"/>
              <a:t>Aivotyö lisääntyy kaikenikäisillä.</a:t>
            </a:r>
          </a:p>
          <a:p>
            <a:pPr marL="284400" indent="-284400">
              <a:spcBef>
                <a:spcPts val="600"/>
              </a:spcBef>
            </a:pPr>
            <a:r>
              <a:rPr lang="fi-FI" sz="2400" dirty="0"/>
              <a:t>Oppiminen jatkuu koko elämän.</a:t>
            </a:r>
          </a:p>
          <a:p>
            <a:pPr marL="284400" indent="-284400">
              <a:spcBef>
                <a:spcPts val="600"/>
              </a:spcBef>
            </a:pPr>
            <a:r>
              <a:rPr lang="fi-FI" sz="2400" dirty="0"/>
              <a:t>Aivoterveys parantaa ihmisten elämänlaatua</a:t>
            </a:r>
            <a:br>
              <a:rPr lang="fi-FI" sz="2400" dirty="0"/>
            </a:br>
            <a:r>
              <a:rPr lang="fi-FI" sz="2400" dirty="0"/>
              <a:t> ja säästää rahaa yhteiskunnalle.</a:t>
            </a:r>
          </a:p>
          <a:p>
            <a:endParaRPr lang="fi-FI" dirty="0"/>
          </a:p>
        </p:txBody>
      </p:sp>
    </p:spTree>
    <p:extLst>
      <p:ext uri="{BB962C8B-B14F-4D97-AF65-F5344CB8AC3E}">
        <p14:creationId xmlns:p14="http://schemas.microsoft.com/office/powerpoint/2010/main" val="424537497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rgbClr val="00AFD8"/>
                </a:solidFill>
              </a:rPr>
              <a:t>Terveet aivot, parempi mieli?</a:t>
            </a:r>
          </a:p>
        </p:txBody>
      </p:sp>
      <p:sp>
        <p:nvSpPr>
          <p:cNvPr id="3" name="Sisällön paikkamerkki 2"/>
          <p:cNvSpPr>
            <a:spLocks noGrp="1"/>
          </p:cNvSpPr>
          <p:nvPr>
            <p:ph idx="1"/>
          </p:nvPr>
        </p:nvSpPr>
        <p:spPr/>
        <p:txBody>
          <a:bodyPr/>
          <a:lstStyle/>
          <a:p>
            <a:pPr marL="285750" indent="-285750">
              <a:spcBef>
                <a:spcPts val="600"/>
              </a:spcBef>
            </a:pPr>
            <a:r>
              <a:rPr lang="fi-FI" sz="2400" dirty="0"/>
              <a:t>Miltä arki tuntuu? Tympiikö vai onko kivaa?</a:t>
            </a:r>
          </a:p>
          <a:p>
            <a:pPr marL="285750" indent="-285750">
              <a:spcBef>
                <a:spcPts val="600"/>
              </a:spcBef>
            </a:pPr>
            <a:r>
              <a:rPr lang="fi-FI" sz="2400" dirty="0"/>
              <a:t>Onko aivoterveys myös tyyneyttä, vastoinkäymisten sietokykyä, ratkaisujen ja ideoiden löytämistä?</a:t>
            </a:r>
          </a:p>
          <a:p>
            <a:pPr marL="285750" indent="-285750">
              <a:spcBef>
                <a:spcPts val="600"/>
              </a:spcBef>
            </a:pPr>
            <a:r>
              <a:rPr lang="fi-FI" sz="2400" dirty="0"/>
              <a:t>Onnellisuutta?</a:t>
            </a:r>
          </a:p>
        </p:txBody>
      </p:sp>
    </p:spTree>
    <p:extLst>
      <p:ext uri="{BB962C8B-B14F-4D97-AF65-F5344CB8AC3E}">
        <p14:creationId xmlns:p14="http://schemas.microsoft.com/office/powerpoint/2010/main" val="289044294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rgbClr val="00AFD8"/>
                </a:solidFill>
              </a:rPr>
              <a:t>Tee ainakin nämä:</a:t>
            </a:r>
          </a:p>
        </p:txBody>
      </p:sp>
      <p:sp>
        <p:nvSpPr>
          <p:cNvPr id="3" name="Sisällön paikkamerkki 2"/>
          <p:cNvSpPr>
            <a:spLocks noGrp="1"/>
          </p:cNvSpPr>
          <p:nvPr>
            <p:ph idx="1"/>
          </p:nvPr>
        </p:nvSpPr>
        <p:spPr/>
        <p:txBody>
          <a:bodyPr/>
          <a:lstStyle/>
          <a:p>
            <a:pPr marL="284400" indent="-284400">
              <a:spcBef>
                <a:spcPts val="600"/>
              </a:spcBef>
            </a:pPr>
            <a:r>
              <a:rPr lang="fi-FI" sz="2400" dirty="0"/>
              <a:t>Tunne pulssisi.</a:t>
            </a:r>
          </a:p>
          <a:p>
            <a:pPr marL="284400" indent="-284400">
              <a:spcBef>
                <a:spcPts val="600"/>
              </a:spcBef>
            </a:pPr>
            <a:r>
              <a:rPr lang="fi-FI" sz="2400" dirty="0"/>
              <a:t>Tiedä verenpaineesi.</a:t>
            </a:r>
          </a:p>
          <a:p>
            <a:pPr marL="284400" indent="-284400">
              <a:spcBef>
                <a:spcPts val="600"/>
              </a:spcBef>
            </a:pPr>
            <a:r>
              <a:rPr lang="fi-FI" sz="2400" dirty="0"/>
              <a:t>Tee parempia valintoja kaupassa.</a:t>
            </a:r>
          </a:p>
          <a:p>
            <a:pPr marL="284400" indent="-284400">
              <a:spcBef>
                <a:spcPts val="600"/>
              </a:spcBef>
            </a:pPr>
            <a:r>
              <a:rPr lang="fi-FI" sz="2400" dirty="0"/>
              <a:t>Siedä tylsyyttä, tee hitaita juttuja päivittäin.</a:t>
            </a:r>
          </a:p>
          <a:p>
            <a:endParaRPr lang="fi-FI" dirty="0"/>
          </a:p>
        </p:txBody>
      </p:sp>
    </p:spTree>
    <p:extLst>
      <p:ext uri="{BB962C8B-B14F-4D97-AF65-F5344CB8AC3E}">
        <p14:creationId xmlns:p14="http://schemas.microsoft.com/office/powerpoint/2010/main" val="174910117"/>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rgbClr val="00AFD8"/>
                </a:solidFill>
              </a:rPr>
              <a:t>Tai pidemmän kaavan mukaan:</a:t>
            </a:r>
          </a:p>
        </p:txBody>
      </p:sp>
      <p:sp>
        <p:nvSpPr>
          <p:cNvPr id="3" name="Sisällön paikkamerkki 2"/>
          <p:cNvSpPr>
            <a:spLocks noGrp="1"/>
          </p:cNvSpPr>
          <p:nvPr>
            <p:ph idx="1"/>
          </p:nvPr>
        </p:nvSpPr>
        <p:spPr>
          <a:xfrm>
            <a:off x="611188" y="1412777"/>
            <a:ext cx="7921625" cy="4464495"/>
          </a:xfrm>
        </p:spPr>
        <p:txBody>
          <a:bodyPr/>
          <a:lstStyle/>
          <a:p>
            <a:pPr marL="284400" indent="-284400"/>
            <a:r>
              <a:rPr lang="fi-FI" sz="2400" dirty="0"/>
              <a:t>Normaali verenpaine (135/85).</a:t>
            </a:r>
          </a:p>
          <a:p>
            <a:pPr marL="284400" indent="-284400"/>
            <a:r>
              <a:rPr lang="fi-FI" sz="2400" dirty="0"/>
              <a:t>Monipuolinen, terveellinen ruokavalio.</a:t>
            </a:r>
          </a:p>
          <a:p>
            <a:pPr marL="284400" indent="-284400"/>
            <a:r>
              <a:rPr lang="fi-FI" sz="2400" dirty="0"/>
              <a:t>Riittävä liikunta.</a:t>
            </a:r>
          </a:p>
          <a:p>
            <a:pPr marL="284400" indent="-284400"/>
            <a:r>
              <a:rPr lang="fi-FI" sz="2400" dirty="0"/>
              <a:t>Normaali paino ja vyötärönmitta.</a:t>
            </a:r>
          </a:p>
          <a:p>
            <a:pPr marL="284400" indent="-284400"/>
            <a:r>
              <a:rPr lang="fi-FI" sz="2400" dirty="0"/>
              <a:t>Hyvät elintavat:</a:t>
            </a:r>
          </a:p>
          <a:p>
            <a:pPr lvl="1"/>
            <a:r>
              <a:rPr lang="fi-FI" dirty="0"/>
              <a:t>Tupakoimattomuus.</a:t>
            </a:r>
          </a:p>
          <a:p>
            <a:pPr lvl="1"/>
            <a:r>
              <a:rPr lang="fi-FI" dirty="0"/>
              <a:t>Alkoholia kohtuudella.</a:t>
            </a:r>
          </a:p>
          <a:p>
            <a:pPr lvl="1"/>
            <a:r>
              <a:rPr lang="fi-FI" dirty="0"/>
              <a:t>Lepo, uni ja palautuminen.</a:t>
            </a:r>
          </a:p>
          <a:p>
            <a:pPr lvl="1"/>
            <a:r>
              <a:rPr lang="fi-FI" dirty="0"/>
              <a:t>Stressinhallinta.</a:t>
            </a:r>
          </a:p>
          <a:p>
            <a:pPr lvl="1"/>
            <a:r>
              <a:rPr lang="fi-FI" dirty="0"/>
              <a:t>Ruutuajan hallinta.</a:t>
            </a:r>
          </a:p>
          <a:p>
            <a:pPr marL="284400" indent="-284400"/>
            <a:r>
              <a:rPr lang="fi-FI" sz="2400" dirty="0"/>
              <a:t>Aivoja aktivoivat, nautinnolliset harrastukset.</a:t>
            </a:r>
          </a:p>
        </p:txBody>
      </p:sp>
    </p:spTree>
    <p:extLst>
      <p:ext uri="{BB962C8B-B14F-4D97-AF65-F5344CB8AC3E}">
        <p14:creationId xmlns:p14="http://schemas.microsoft.com/office/powerpoint/2010/main" val="142189191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endParaRPr lang="fi-FI"/>
          </a:p>
        </p:txBody>
      </p:sp>
      <p:sp>
        <p:nvSpPr>
          <p:cNvPr id="3" name="Otsikko 2"/>
          <p:cNvSpPr>
            <a:spLocks noGrp="1"/>
          </p:cNvSpPr>
          <p:nvPr>
            <p:ph type="title"/>
          </p:nvPr>
        </p:nvSpPr>
        <p:spPr/>
        <p:txBody>
          <a:bodyPr/>
          <a:lstStyle/>
          <a:p>
            <a:r>
              <a:rPr lang="fi-FI" dirty="0"/>
              <a:t>Aivoruokaa</a:t>
            </a:r>
          </a:p>
        </p:txBody>
      </p:sp>
    </p:spTree>
    <p:extLst>
      <p:ext uri="{BB962C8B-B14F-4D97-AF65-F5344CB8AC3E}">
        <p14:creationId xmlns:p14="http://schemas.microsoft.com/office/powerpoint/2010/main" val="334124481"/>
      </p:ext>
    </p:extLst>
  </p:cSld>
  <p:clrMapOvr>
    <a:masterClrMapping/>
  </p:clrMapOvr>
</p:sld>
</file>

<file path=ppt/theme/theme1.xml><?xml version="1.0" encoding="utf-8"?>
<a:theme xmlns:a="http://schemas.openxmlformats.org/drawingml/2006/main" name="Aloitusdi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voterveysluento 2019 alkup koko yhdistyksille.potx" id="{35CF7DCC-0ED3-45FB-9EF2-115A9ABCB236}" vid="{EE218697-9707-4902-BBF3-6FB720E02FA0}"/>
    </a:ext>
  </a:extLst>
</a:theme>
</file>

<file path=ppt/theme/theme2.xml><?xml version="1.0" encoding="utf-8"?>
<a:theme xmlns:a="http://schemas.openxmlformats.org/drawingml/2006/main" name="Lopetusdia">
  <a:themeElements>
    <a:clrScheme name="Mukautettu 1">
      <a:dk1>
        <a:srgbClr val="3C3C3C"/>
      </a:dk1>
      <a:lt1>
        <a:sysClr val="window" lastClr="FFFFFF"/>
      </a:lt1>
      <a:dk2>
        <a:srgbClr val="00AFD8"/>
      </a:dk2>
      <a:lt2>
        <a:srgbClr val="E6E6E6"/>
      </a:lt2>
      <a:accent1>
        <a:srgbClr val="00AFD8"/>
      </a:accent1>
      <a:accent2>
        <a:srgbClr val="5A5A5A"/>
      </a:accent2>
      <a:accent3>
        <a:srgbClr val="828282"/>
      </a:accent3>
      <a:accent4>
        <a:srgbClr val="FB9924"/>
      </a:accent4>
      <a:accent5>
        <a:srgbClr val="DE1661"/>
      </a:accent5>
      <a:accent6>
        <a:srgbClr val="0C4579"/>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voterveysluento 2019 alkup koko yhdistyksille.potx" id="{35CF7DCC-0ED3-45FB-9EF2-115A9ABCB236}" vid="{50C10485-5C0B-4627-8DBA-FF57E76951A1}"/>
    </a:ext>
  </a:extLst>
</a:theme>
</file>

<file path=ppt/theme/theme3.xml><?xml version="1.0" encoding="utf-8"?>
<a:theme xmlns:a="http://schemas.openxmlformats.org/drawingml/2006/main" name="Otsikko- ja kuvadi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voterveysluento 2019 alkup koko yhdistyksille.potx" id="{35CF7DCC-0ED3-45FB-9EF2-115A9ABCB236}" vid="{894A7594-EFF2-42CD-B3A0-03DB778796F4}"/>
    </a:ext>
  </a:extLst>
</a:theme>
</file>

<file path=ppt/theme/theme4.xml><?xml version="1.0" encoding="utf-8"?>
<a:theme xmlns:a="http://schemas.openxmlformats.org/drawingml/2006/main" name="Tekstidia">
  <a:themeElements>
    <a:clrScheme name="Ye">
      <a:dk1>
        <a:srgbClr val="3C3C3C"/>
      </a:dk1>
      <a:lt1>
        <a:sysClr val="window" lastClr="FFFFFF"/>
      </a:lt1>
      <a:dk2>
        <a:srgbClr val="00AFD8"/>
      </a:dk2>
      <a:lt2>
        <a:srgbClr val="E6E6E6"/>
      </a:lt2>
      <a:accent1>
        <a:srgbClr val="00AFD8"/>
      </a:accent1>
      <a:accent2>
        <a:srgbClr val="5A5A5A"/>
      </a:accent2>
      <a:accent3>
        <a:srgbClr val="828282"/>
      </a:accent3>
      <a:accent4>
        <a:srgbClr val="FB9924"/>
      </a:accent4>
      <a:accent5>
        <a:srgbClr val="DE1661"/>
      </a:accent5>
      <a:accent6>
        <a:srgbClr val="0C4579"/>
      </a:accent6>
      <a:hlink>
        <a:srgbClr val="FFFFFF"/>
      </a:hlink>
      <a:folHlink>
        <a:srgbClr val="FFFFFF"/>
      </a:folHlink>
    </a:clrScheme>
    <a:fontScheme name="Yksi Elämä">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defPPr>
      </a:lstStyle>
    </a:txDef>
  </a:objectDefaults>
  <a:extraClrSchemeLst/>
  <a:extLst>
    <a:ext uri="{05A4C25C-085E-4340-85A3-A5531E510DB2}">
      <thm15:themeFamily xmlns:thm15="http://schemas.microsoft.com/office/thememl/2012/main" name="Aivoterveysluento 2019 alkup koko yhdistyksille.potx" id="{35CF7DCC-0ED3-45FB-9EF2-115A9ABCB236}" vid="{2FF367BB-F569-47DF-902F-078F951DD3FA}"/>
    </a:ext>
  </a:extLst>
</a:theme>
</file>

<file path=ppt/theme/theme5.xml><?xml version="1.0" encoding="utf-8"?>
<a:theme xmlns:a="http://schemas.openxmlformats.org/drawingml/2006/main" name="Office Theme">
  <a:themeElements>
    <a:clrScheme name="Yksi Elämä">
      <a:dk1>
        <a:srgbClr val="3C3C3C"/>
      </a:dk1>
      <a:lt1>
        <a:sysClr val="window" lastClr="FFFFFF"/>
      </a:lt1>
      <a:dk2>
        <a:srgbClr val="00AFD8"/>
      </a:dk2>
      <a:lt2>
        <a:srgbClr val="E6E6E6"/>
      </a:lt2>
      <a:accent1>
        <a:srgbClr val="00AFD8"/>
      </a:accent1>
      <a:accent2>
        <a:srgbClr val="5A5A5A"/>
      </a:accent2>
      <a:accent3>
        <a:srgbClr val="828282"/>
      </a:accent3>
      <a:accent4>
        <a:srgbClr val="FB9924"/>
      </a:accent4>
      <a:accent5>
        <a:srgbClr val="DE1661"/>
      </a:accent5>
      <a:accent6>
        <a:srgbClr val="0C4579"/>
      </a:accent6>
      <a:hlink>
        <a:srgbClr val="0000FF"/>
      </a:hlink>
      <a:folHlink>
        <a:srgbClr val="800080"/>
      </a:folHlink>
    </a:clrScheme>
    <a:fontScheme name="Yksi Elämä">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Yksi Elämä">
      <a:dk1>
        <a:srgbClr val="3C3C3C"/>
      </a:dk1>
      <a:lt1>
        <a:sysClr val="window" lastClr="FFFFFF"/>
      </a:lt1>
      <a:dk2>
        <a:srgbClr val="00AFD8"/>
      </a:dk2>
      <a:lt2>
        <a:srgbClr val="E6E6E6"/>
      </a:lt2>
      <a:accent1>
        <a:srgbClr val="00AFD8"/>
      </a:accent1>
      <a:accent2>
        <a:srgbClr val="5A5A5A"/>
      </a:accent2>
      <a:accent3>
        <a:srgbClr val="828282"/>
      </a:accent3>
      <a:accent4>
        <a:srgbClr val="FB9924"/>
      </a:accent4>
      <a:accent5>
        <a:srgbClr val="DE1661"/>
      </a:accent5>
      <a:accent6>
        <a:srgbClr val="0C4579"/>
      </a:accent6>
      <a:hlink>
        <a:srgbClr val="0000FF"/>
      </a:hlink>
      <a:folHlink>
        <a:srgbClr val="800080"/>
      </a:folHlink>
    </a:clrScheme>
    <a:fontScheme name="Yksi Elämä">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326CBFC4EE675E41A9BABC0A2BCF7587" ma:contentTypeVersion="7" ma:contentTypeDescription="Luo uusi asiakirja." ma:contentTypeScope="" ma:versionID="a787c65a4b56f6dc29ffce4da71af6e3">
  <xsd:schema xmlns:xsd="http://www.w3.org/2001/XMLSchema" xmlns:xs="http://www.w3.org/2001/XMLSchema" xmlns:p="http://schemas.microsoft.com/office/2006/metadata/properties" xmlns:ns2="a19b018a-9785-407a-b1bf-e6503e8ba481" xmlns:ns3="19cbe705-5ba7-4762-9f29-308932b11590" targetNamespace="http://schemas.microsoft.com/office/2006/metadata/properties" ma:root="true" ma:fieldsID="6747c232310b9d93a7ae162587de592f" ns2:_="" ns3:_="">
    <xsd:import namespace="a19b018a-9785-407a-b1bf-e6503e8ba481"/>
    <xsd:import namespace="19cbe705-5ba7-4762-9f29-308932b1159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9b018a-9785-407a-b1bf-e6503e8ba481"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cbe705-5ba7-4762-9f29-308932b1159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03C847-A599-4723-90F1-9F1F3B9AD6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9b018a-9785-407a-b1bf-e6503e8ba481"/>
    <ds:schemaRef ds:uri="19cbe705-5ba7-4762-9f29-308932b115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737F92-53F1-419F-B2E4-94F80BF2101C}">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a19b018a-9785-407a-b1bf-e6503e8ba481"/>
    <ds:schemaRef ds:uri="http://purl.org/dc/terms/"/>
    <ds:schemaRef ds:uri="19cbe705-5ba7-4762-9f29-308932b11590"/>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539A0F5-E382-47AE-9F85-02091BB133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29652</TotalTime>
  <Words>2759</Words>
  <Application>Microsoft Office PowerPoint</Application>
  <PresentationFormat>Näytössä katseltava diaesitys (4:3)</PresentationFormat>
  <Paragraphs>327</Paragraphs>
  <Slides>30</Slides>
  <Notes>28</Notes>
  <HiddenSlides>0</HiddenSlides>
  <MMClips>0</MMClips>
  <ScaleCrop>false</ScaleCrop>
  <HeadingPairs>
    <vt:vector size="6" baseType="variant">
      <vt:variant>
        <vt:lpstr>Käytetyt fontit</vt:lpstr>
      </vt:variant>
      <vt:variant>
        <vt:i4>5</vt:i4>
      </vt:variant>
      <vt:variant>
        <vt:lpstr>Teema</vt:lpstr>
      </vt:variant>
      <vt:variant>
        <vt:i4>4</vt:i4>
      </vt:variant>
      <vt:variant>
        <vt:lpstr>Dian otsikot</vt:lpstr>
      </vt:variant>
      <vt:variant>
        <vt:i4>30</vt:i4>
      </vt:variant>
    </vt:vector>
  </HeadingPairs>
  <TitlesOfParts>
    <vt:vector size="39" baseType="lpstr">
      <vt:lpstr>Arial</vt:lpstr>
      <vt:lpstr>Arial Black</vt:lpstr>
      <vt:lpstr>Calibri</vt:lpstr>
      <vt:lpstr>Times New Roman</vt:lpstr>
      <vt:lpstr>Wingdings</vt:lpstr>
      <vt:lpstr>Aloitusdia</vt:lpstr>
      <vt:lpstr>Lopetusdia</vt:lpstr>
      <vt:lpstr>Otsikko- ja kuvadia</vt:lpstr>
      <vt:lpstr>Tekstidia</vt:lpstr>
      <vt:lpstr>Jokainen päivä on aivoterveyspäivä</vt:lpstr>
      <vt:lpstr>Aivot ovat verisuonielin</vt:lpstr>
      <vt:lpstr>PowerPoint-esitys</vt:lpstr>
      <vt:lpstr>Aivot eivät multitaskaa</vt:lpstr>
      <vt:lpstr>Aivoterveys on syystä puheenaihe</vt:lpstr>
      <vt:lpstr>Terveet aivot, parempi mieli?</vt:lpstr>
      <vt:lpstr>Tee ainakin nämä:</vt:lpstr>
      <vt:lpstr>Tai pidemmän kaavan mukaan:</vt:lpstr>
      <vt:lpstr>Aivoruokaa</vt:lpstr>
      <vt:lpstr>Nauti värikkäitä kasviksia</vt:lpstr>
      <vt:lpstr>Suolisto, toiset aivomme</vt:lpstr>
      <vt:lpstr>Aivot rakastavat liikuntaa</vt:lpstr>
      <vt:lpstr>Liikuta aivojasi</vt:lpstr>
      <vt:lpstr>Kävely on aivolaji</vt:lpstr>
      <vt:lpstr>Uni on aivojen aikaa</vt:lpstr>
      <vt:lpstr>Uni on keksitty aivoja varten</vt:lpstr>
      <vt:lpstr>”Kuolema kuittaa univelat”</vt:lpstr>
      <vt:lpstr>Jos aina valvottaa</vt:lpstr>
      <vt:lpstr>Aivoterveyden sabotöörit</vt:lpstr>
      <vt:lpstr>Tupakka, vaarallinen nautinto</vt:lpstr>
      <vt:lpstr>Alkoholi ja aivosolujen sietoraja</vt:lpstr>
      <vt:lpstr>Tiedätkö paineesi?</vt:lpstr>
      <vt:lpstr>Älä anna stressin pitkittyä</vt:lpstr>
      <vt:lpstr>Mitä stressille voi tehdä?</vt:lpstr>
      <vt:lpstr>Varjele keskittymiskykyäsi</vt:lpstr>
      <vt:lpstr>Näin elvytät keskittymiskykysi</vt:lpstr>
      <vt:lpstr>Aivoterveyden supersankarit</vt:lpstr>
      <vt:lpstr>Käytä aivoja mielelläsi</vt:lpstr>
      <vt:lpstr>Parasta aivoillesi!</vt:lpstr>
      <vt:lpstr>Kiitos!</vt:lpstr>
    </vt:vector>
  </TitlesOfParts>
  <Manager>TSTO</Manager>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Jokainen päivä on aivoterveyspäivä</dc:title>
  <dc:subject>Suomi</dc:subject>
  <dc:creator>Pia Puustelli</dc:creator>
  <cp:lastModifiedBy>Sanna Tarkkanen</cp:lastModifiedBy>
  <cp:revision>18</cp:revision>
  <cp:lastPrinted>2019-02-19T06:44:48Z</cp:lastPrinted>
  <dcterms:created xsi:type="dcterms:W3CDTF">2019-05-15T11:14:37Z</dcterms:created>
  <dcterms:modified xsi:type="dcterms:W3CDTF">2019-12-13T13:22:51Z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0x010100326CBFC4EE675E41A9BABC0A2BCF7587</vt:lpwstr>
  </property>
</Properties>
</file>